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7010400" cy="9296400"/>
  <p:embeddedFontLst>
    <p:embeddedFont>
      <p:font typeface="Questrial" panose="020B0604020202020204" charset="0"/>
      <p:regular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8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0477420b0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0477420b08_0_49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043293fd6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043293fd6c_0_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Work with Nature-more hammock time.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043293fd6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043293fd6c_0_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Plymouth rain barrel program through the Great American Rain Barrel company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043293fd6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043293fd6c_0_12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companion [planting methods, three sisters gardens, compost, drip irrigation from your rain barrel.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0477420b0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0477420b08_0_13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Third year as a beekeeper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0477420b08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0477420b08_0_7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pallets for composting, found materials for trellising and gardening.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0477420b0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0477420b08_0_2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Try something new to grow. It is fun and rewarding. Youtube tells us everything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0477420b08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0477420b08_0_29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3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Cardboard uses. Take the tap off, weed barrier, sheet mulching. </a:t>
            </a:r>
            <a:endParaRPr/>
          </a:p>
        </p:txBody>
      </p:sp>
      <p:sp>
        <p:nvSpPr>
          <p:cNvPr id="349" name="Google Shape;34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2dade17a9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2dade17a91_0_17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Eggs and the chickens are fun and control bugs at your house.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2dade17a9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2dade17a91_0_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Start small and work you way up a little at a time. The pleasure is in the ding and trying and being a peace at home in nature.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2dade17a9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12dade17a91_0_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4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2dade17a9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12dade17a91_0_27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2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55" name="Google Shape;55;p2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6" name="Google Shape;56;p2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57" name="Google Shape;57;p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60" name="Google Shape;60;p2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61" name="Google Shape;61;p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64" name="Google Shape;64;p2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65" name="Google Shape;65;p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7" name="Google Shape;67;p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68" name="Google Shape;68;p2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71" name="Google Shape;71;p2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3939"/>
                  </a:moveTo>
                  <a:cubicBezTo>
                    <a:pt x="6480" y="116969"/>
                    <a:pt x="12961" y="120000"/>
                    <a:pt x="21974" y="118787"/>
                  </a:cubicBezTo>
                  <a:cubicBezTo>
                    <a:pt x="30986" y="117575"/>
                    <a:pt x="42051" y="116161"/>
                    <a:pt x="54077" y="106666"/>
                  </a:cubicBezTo>
                  <a:cubicBezTo>
                    <a:pt x="66103" y="97171"/>
                    <a:pt x="83142" y="79595"/>
                    <a:pt x="94129" y="61818"/>
                  </a:cubicBezTo>
                  <a:cubicBezTo>
                    <a:pt x="105116" y="44040"/>
                    <a:pt x="116363" y="15757"/>
                    <a:pt x="120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3454" y="101199"/>
                    <a:pt x="6909" y="82399"/>
                    <a:pt x="13714" y="63999"/>
                  </a:cubicBezTo>
                  <a:cubicBezTo>
                    <a:pt x="20519" y="45600"/>
                    <a:pt x="30181" y="18666"/>
                    <a:pt x="40831" y="9600"/>
                  </a:cubicBezTo>
                  <a:cubicBezTo>
                    <a:pt x="51480" y="533"/>
                    <a:pt x="64415" y="0"/>
                    <a:pt x="77610" y="9600"/>
                  </a:cubicBezTo>
                  <a:cubicBezTo>
                    <a:pt x="90805" y="19200"/>
                    <a:pt x="112805" y="57600"/>
                    <a:pt x="120000" y="6720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44071" y="49705"/>
                    <a:pt x="88142" y="99411"/>
                    <a:pt x="120000" y="12000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3753" y="8112"/>
                    <a:pt x="7506" y="16224"/>
                    <a:pt x="14493" y="27951"/>
                  </a:cubicBezTo>
                  <a:cubicBezTo>
                    <a:pt x="21480" y="39678"/>
                    <a:pt x="31922" y="57670"/>
                    <a:pt x="41922" y="70361"/>
                  </a:cubicBezTo>
                  <a:cubicBezTo>
                    <a:pt x="51922" y="83052"/>
                    <a:pt x="64571" y="96224"/>
                    <a:pt x="74493" y="104096"/>
                  </a:cubicBezTo>
                  <a:cubicBezTo>
                    <a:pt x="84415" y="111967"/>
                    <a:pt x="95116" y="115180"/>
                    <a:pt x="101454" y="117590"/>
                  </a:cubicBezTo>
                  <a:cubicBezTo>
                    <a:pt x="107792" y="120000"/>
                    <a:pt x="109428" y="118875"/>
                    <a:pt x="112519" y="118554"/>
                  </a:cubicBezTo>
                  <a:cubicBezTo>
                    <a:pt x="115610" y="118232"/>
                    <a:pt x="117805" y="116947"/>
                    <a:pt x="120000" y="11566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2789" y="107226"/>
                    <a:pt x="5578" y="94453"/>
                    <a:pt x="9387" y="82715"/>
                  </a:cubicBezTo>
                  <a:cubicBezTo>
                    <a:pt x="13197" y="70978"/>
                    <a:pt x="18469" y="58273"/>
                    <a:pt x="22857" y="49574"/>
                  </a:cubicBezTo>
                  <a:cubicBezTo>
                    <a:pt x="27244" y="40874"/>
                    <a:pt x="29931" y="37007"/>
                    <a:pt x="35714" y="30517"/>
                  </a:cubicBezTo>
                  <a:cubicBezTo>
                    <a:pt x="41496" y="24027"/>
                    <a:pt x="52040" y="14913"/>
                    <a:pt x="57551" y="10632"/>
                  </a:cubicBezTo>
                  <a:cubicBezTo>
                    <a:pt x="63061" y="6352"/>
                    <a:pt x="63911" y="6490"/>
                    <a:pt x="68775" y="4833"/>
                  </a:cubicBezTo>
                  <a:cubicBezTo>
                    <a:pt x="73639" y="3176"/>
                    <a:pt x="81326" y="1380"/>
                    <a:pt x="86734" y="690"/>
                  </a:cubicBezTo>
                  <a:cubicBezTo>
                    <a:pt x="92142" y="0"/>
                    <a:pt x="101224" y="690"/>
                    <a:pt x="101224" y="690"/>
                  </a:cubicBezTo>
                  <a:lnTo>
                    <a:pt x="111632" y="690"/>
                  </a:lnTo>
                  <a:cubicBezTo>
                    <a:pt x="114523" y="966"/>
                    <a:pt x="117176" y="1933"/>
                    <a:pt x="118571" y="2347"/>
                  </a:cubicBezTo>
                  <a:cubicBezTo>
                    <a:pt x="119965" y="2761"/>
                    <a:pt x="119489" y="2623"/>
                    <a:pt x="120000" y="3176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9084"/>
                  </a:moveTo>
                  <a:lnTo>
                    <a:pt x="5360" y="0"/>
                  </a:lnTo>
                  <a:lnTo>
                    <a:pt x="82305" y="0"/>
                  </a:lnTo>
                  <a:lnTo>
                    <a:pt x="120000" y="60000"/>
                  </a:lnTo>
                  <a:lnTo>
                    <a:pt x="82305" y="120000"/>
                  </a:lnTo>
                  <a:lnTo>
                    <a:pt x="70827" y="119970"/>
                  </a:lnTo>
                  <a:lnTo>
                    <a:pt x="0" y="9084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38242" y="0"/>
                  </a:lnTo>
                  <a:lnTo>
                    <a:pt x="45748" y="347"/>
                  </a:lnTo>
                  <a:lnTo>
                    <a:pt x="120000" y="114618"/>
                  </a:lnTo>
                  <a:lnTo>
                    <a:pt x="116307" y="120000"/>
                  </a:lnTo>
                  <a:lnTo>
                    <a:pt x="38242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25"/>
                  </a:moveTo>
                  <a:lnTo>
                    <a:pt x="38289" y="50"/>
                  </a:lnTo>
                  <a:lnTo>
                    <a:pt x="46575" y="0"/>
                  </a:lnTo>
                  <a:lnTo>
                    <a:pt x="120000" y="114391"/>
                  </a:lnTo>
                  <a:lnTo>
                    <a:pt x="116450" y="120000"/>
                  </a:lnTo>
                  <a:lnTo>
                    <a:pt x="38289" y="120000"/>
                  </a:lnTo>
                  <a:lnTo>
                    <a:pt x="0" y="60025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93" name="Google Shape;93;p2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" name="Google Shape;95;p2"/>
          <p:cNvSpPr txBox="1"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36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"/>
          <p:cNvSpPr txBox="1"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  <a:defRPr sz="1800" b="0" i="0" u="none" strike="noStrike" cap="none">
                <a:solidFill>
                  <a:srgbClr val="42424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ctr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None/>
              <a:defRPr sz="2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7" name="Google Shape;97;p2"/>
          <p:cNvSpPr txBox="1">
            <a:spLocks noGrp="1"/>
          </p:cNvSpPr>
          <p:nvPr>
            <p:ph type="dt" idx="10"/>
          </p:nvPr>
        </p:nvSpPr>
        <p:spPr>
          <a:xfrm>
            <a:off x="4738744" y="1516828"/>
            <a:ext cx="2133600" cy="750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" name="Google Shape;99;p2"/>
          <p:cNvSpPr txBox="1">
            <a:spLocks noGrp="1"/>
          </p:cNvSpPr>
          <p:nvPr>
            <p:ph type="ftr" idx="11"/>
          </p:nvPr>
        </p:nvSpPr>
        <p:spPr>
          <a:xfrm>
            <a:off x="5303520" y="5719966"/>
            <a:ext cx="28315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0" name="Google Shape;100;p2"/>
          <p:cNvSpPr txBox="1">
            <a:spLocks noGrp="1"/>
          </p:cNvSpPr>
          <p:nvPr>
            <p:ph type="sldNum" idx="12"/>
          </p:nvPr>
        </p:nvSpPr>
        <p:spPr>
          <a:xfrm>
            <a:off x="4649096" y="5719966"/>
            <a:ext cx="6436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3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3477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6" name="Google Shape;106;p3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0" name="Google Shape;110;p4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5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5" name="Google Shape;115;p5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3477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3477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6"/>
          <p:cNvSpPr txBox="1"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2" name="Google Shape;122;p6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3" name="Google Shape;123;p6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4" name="Google Shape;124;p6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  <a:defRPr sz="2400" b="1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8" name="Google Shape;128;p7"/>
          <p:cNvSpPr txBox="1">
            <a:spLocks noGrp="1"/>
          </p:cNvSpPr>
          <p:nvPr>
            <p:ph type="body" idx="2"/>
          </p:nvPr>
        </p:nvSpPr>
        <p:spPr>
          <a:xfrm>
            <a:off x="1041721" y="2974694"/>
            <a:ext cx="3419856" cy="28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05815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05815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9" name="Google Shape;129;p7"/>
          <p:cNvSpPr txBox="1">
            <a:spLocks noGrp="1"/>
          </p:cNvSpPr>
          <p:nvPr>
            <p:ph type="body" idx="3"/>
          </p:nvPr>
        </p:nvSpPr>
        <p:spPr>
          <a:xfrm>
            <a:off x="5011837" y="2316010"/>
            <a:ext cx="30557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  <a:defRPr sz="2400" b="1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0" name="Google Shape;130;p7"/>
          <p:cNvSpPr txBox="1">
            <a:spLocks noGrp="1"/>
          </p:cNvSpPr>
          <p:nvPr>
            <p:ph type="body" idx="4"/>
          </p:nvPr>
        </p:nvSpPr>
        <p:spPr>
          <a:xfrm>
            <a:off x="4645152" y="2974694"/>
            <a:ext cx="3419856" cy="28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05815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05815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1" name="Google Shape;131;p7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8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7" name="Google Shape;137;p8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8" name="Google Shape;138;p8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9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141" name="Google Shape;141;p9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2" name="Google Shape;142;p9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43" name="Google Shape;143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4" name="Google Shape;144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5" name="Google Shape;145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46" name="Google Shape;146;p9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47" name="Google Shape;147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8" name="Google Shape;148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9" name="Google Shape;149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50" name="Google Shape;150;p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51" name="Google Shape;151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2" name="Google Shape;152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3" name="Google Shape;153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154" name="Google Shape;154;p9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55" name="Google Shape;155;p9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56" name="Google Shape;156;p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57" name="Google Shape;157;p9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3939"/>
                  </a:moveTo>
                  <a:cubicBezTo>
                    <a:pt x="6480" y="116969"/>
                    <a:pt x="12961" y="120000"/>
                    <a:pt x="21974" y="118787"/>
                  </a:cubicBezTo>
                  <a:cubicBezTo>
                    <a:pt x="30986" y="117575"/>
                    <a:pt x="42051" y="116161"/>
                    <a:pt x="54077" y="106666"/>
                  </a:cubicBezTo>
                  <a:cubicBezTo>
                    <a:pt x="66103" y="97171"/>
                    <a:pt x="83142" y="79595"/>
                    <a:pt x="94129" y="61818"/>
                  </a:cubicBezTo>
                  <a:cubicBezTo>
                    <a:pt x="105116" y="44040"/>
                    <a:pt x="116363" y="15757"/>
                    <a:pt x="120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3454" y="101199"/>
                    <a:pt x="6909" y="82399"/>
                    <a:pt x="13714" y="63999"/>
                  </a:cubicBezTo>
                  <a:cubicBezTo>
                    <a:pt x="20519" y="45600"/>
                    <a:pt x="30181" y="18666"/>
                    <a:pt x="40831" y="9600"/>
                  </a:cubicBezTo>
                  <a:cubicBezTo>
                    <a:pt x="51480" y="533"/>
                    <a:pt x="64415" y="0"/>
                    <a:pt x="77610" y="9600"/>
                  </a:cubicBezTo>
                  <a:cubicBezTo>
                    <a:pt x="90805" y="19200"/>
                    <a:pt x="112805" y="57600"/>
                    <a:pt x="120000" y="6720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44071" y="49705"/>
                    <a:pt x="88142" y="99411"/>
                    <a:pt x="120000" y="12000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3753" y="8112"/>
                    <a:pt x="7506" y="16224"/>
                    <a:pt x="14493" y="27951"/>
                  </a:cubicBezTo>
                  <a:cubicBezTo>
                    <a:pt x="21480" y="39678"/>
                    <a:pt x="31922" y="57670"/>
                    <a:pt x="41922" y="70361"/>
                  </a:cubicBezTo>
                  <a:cubicBezTo>
                    <a:pt x="51922" y="83052"/>
                    <a:pt x="64571" y="96224"/>
                    <a:pt x="74493" y="104096"/>
                  </a:cubicBezTo>
                  <a:cubicBezTo>
                    <a:pt x="84415" y="111967"/>
                    <a:pt x="95116" y="115180"/>
                    <a:pt x="101454" y="117590"/>
                  </a:cubicBezTo>
                  <a:cubicBezTo>
                    <a:pt x="107792" y="120000"/>
                    <a:pt x="109428" y="118875"/>
                    <a:pt x="112519" y="118554"/>
                  </a:cubicBezTo>
                  <a:cubicBezTo>
                    <a:pt x="115610" y="118232"/>
                    <a:pt x="117805" y="116947"/>
                    <a:pt x="120000" y="11566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2789" y="107226"/>
                    <a:pt x="5578" y="94453"/>
                    <a:pt x="9387" y="82715"/>
                  </a:cubicBezTo>
                  <a:cubicBezTo>
                    <a:pt x="13197" y="70978"/>
                    <a:pt x="18469" y="58273"/>
                    <a:pt x="22857" y="49574"/>
                  </a:cubicBezTo>
                  <a:cubicBezTo>
                    <a:pt x="27244" y="40874"/>
                    <a:pt x="29931" y="37007"/>
                    <a:pt x="35714" y="30517"/>
                  </a:cubicBezTo>
                  <a:cubicBezTo>
                    <a:pt x="41496" y="24027"/>
                    <a:pt x="52040" y="14913"/>
                    <a:pt x="57551" y="10632"/>
                  </a:cubicBezTo>
                  <a:cubicBezTo>
                    <a:pt x="63061" y="6352"/>
                    <a:pt x="63911" y="6490"/>
                    <a:pt x="68775" y="4833"/>
                  </a:cubicBezTo>
                  <a:cubicBezTo>
                    <a:pt x="73639" y="3176"/>
                    <a:pt x="81326" y="1380"/>
                    <a:pt x="86734" y="690"/>
                  </a:cubicBezTo>
                  <a:cubicBezTo>
                    <a:pt x="92142" y="0"/>
                    <a:pt x="101224" y="690"/>
                    <a:pt x="101224" y="690"/>
                  </a:cubicBezTo>
                  <a:lnTo>
                    <a:pt x="111632" y="690"/>
                  </a:lnTo>
                  <a:cubicBezTo>
                    <a:pt x="114523" y="966"/>
                    <a:pt x="117176" y="1933"/>
                    <a:pt x="118571" y="2347"/>
                  </a:cubicBezTo>
                  <a:cubicBezTo>
                    <a:pt x="119965" y="2761"/>
                    <a:pt x="119489" y="2623"/>
                    <a:pt x="120000" y="3176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2" name="Google Shape;162;p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4" name="Google Shape;164;p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5" name="Google Shape;165;p9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6" name="Google Shape;166;p9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7" name="Google Shape;167;p9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9084"/>
                  </a:moveTo>
                  <a:lnTo>
                    <a:pt x="5360" y="0"/>
                  </a:lnTo>
                  <a:lnTo>
                    <a:pt x="82305" y="0"/>
                  </a:lnTo>
                  <a:lnTo>
                    <a:pt x="120000" y="60000"/>
                  </a:lnTo>
                  <a:lnTo>
                    <a:pt x="82305" y="120000"/>
                  </a:lnTo>
                  <a:lnTo>
                    <a:pt x="70827" y="119970"/>
                  </a:lnTo>
                  <a:lnTo>
                    <a:pt x="0" y="9084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8" name="Google Shape;168;p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9" name="Google Shape;169;p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1" name="Google Shape;171;p9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2" name="Google Shape;172;p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38242" y="0"/>
                  </a:lnTo>
                  <a:lnTo>
                    <a:pt x="45748" y="347"/>
                  </a:lnTo>
                  <a:lnTo>
                    <a:pt x="120000" y="114618"/>
                  </a:lnTo>
                  <a:lnTo>
                    <a:pt x="116307" y="120000"/>
                  </a:lnTo>
                  <a:lnTo>
                    <a:pt x="38242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25"/>
                  </a:moveTo>
                  <a:lnTo>
                    <a:pt x="38289" y="50"/>
                  </a:lnTo>
                  <a:lnTo>
                    <a:pt x="46575" y="0"/>
                  </a:lnTo>
                  <a:lnTo>
                    <a:pt x="120000" y="114391"/>
                  </a:lnTo>
                  <a:lnTo>
                    <a:pt x="116450" y="120000"/>
                  </a:lnTo>
                  <a:lnTo>
                    <a:pt x="38289" y="120000"/>
                  </a:lnTo>
                  <a:lnTo>
                    <a:pt x="0" y="60025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79" name="Google Shape;179;p9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1" name="Google Shape;181;p9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2" name="Google Shape;182;p9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4" name="Google Shape;184;p9"/>
          <p:cNvSpPr txBox="1">
            <a:spLocks noGrp="1"/>
          </p:cNvSpPr>
          <p:nvPr>
            <p:ph type="body" idx="1"/>
          </p:nvPr>
        </p:nvSpPr>
        <p:spPr>
          <a:xfrm>
            <a:off x="1145894" y="856527"/>
            <a:ext cx="3090440" cy="5150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3477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51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251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251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251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5" name="Google Shape;185;p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6" name="Google Shape;186;p9"/>
          <p:cNvSpPr txBox="1">
            <a:spLocks noGrp="1"/>
          </p:cNvSpPr>
          <p:nvPr>
            <p:ph type="ftr" idx="11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7" name="Google Shape;187;p9"/>
          <p:cNvSpPr txBox="1"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28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9"/>
          <p:cNvSpPr txBox="1">
            <a:spLocks noGrp="1"/>
          </p:cNvSpPr>
          <p:nvPr>
            <p:ph type="body" idx="2"/>
          </p:nvPr>
        </p:nvSpPr>
        <p:spPr>
          <a:xfrm>
            <a:off x="4736592" y="4136994"/>
            <a:ext cx="3298784" cy="1517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  <a:defRPr sz="1600" b="0" i="0" u="none" strike="noStrike" cap="none">
                <a:solidFill>
                  <a:srgbClr val="42424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10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191" name="Google Shape;191;p10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2" name="Google Shape;192;p10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93" name="Google Shape;193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4" name="Google Shape;194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5" name="Google Shape;195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96" name="Google Shape;196;p10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97" name="Google Shape;197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8" name="Google Shape;198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9" name="Google Shape;199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200" name="Google Shape;200;p10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201" name="Google Shape;201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202" name="Google Shape;202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203" name="Google Shape;203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204" name="Google Shape;204;p10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05" name="Google Shape;205;p10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06" name="Google Shape;206;p10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207" name="Google Shape;207;p10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3939"/>
                  </a:moveTo>
                  <a:cubicBezTo>
                    <a:pt x="6480" y="116969"/>
                    <a:pt x="12961" y="120000"/>
                    <a:pt x="21974" y="118787"/>
                  </a:cubicBezTo>
                  <a:cubicBezTo>
                    <a:pt x="30986" y="117575"/>
                    <a:pt x="42051" y="116161"/>
                    <a:pt x="54077" y="106666"/>
                  </a:cubicBezTo>
                  <a:cubicBezTo>
                    <a:pt x="66103" y="97171"/>
                    <a:pt x="83142" y="79595"/>
                    <a:pt x="94129" y="61818"/>
                  </a:cubicBezTo>
                  <a:cubicBezTo>
                    <a:pt x="105116" y="44040"/>
                    <a:pt x="116363" y="15757"/>
                    <a:pt x="120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3454" y="101199"/>
                    <a:pt x="6909" y="82399"/>
                    <a:pt x="13714" y="63999"/>
                  </a:cubicBezTo>
                  <a:cubicBezTo>
                    <a:pt x="20519" y="45600"/>
                    <a:pt x="30181" y="18666"/>
                    <a:pt x="40831" y="9600"/>
                  </a:cubicBezTo>
                  <a:cubicBezTo>
                    <a:pt x="51480" y="533"/>
                    <a:pt x="64415" y="0"/>
                    <a:pt x="77610" y="9600"/>
                  </a:cubicBezTo>
                  <a:cubicBezTo>
                    <a:pt x="90805" y="19200"/>
                    <a:pt x="112805" y="57600"/>
                    <a:pt x="120000" y="6720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44071" y="49705"/>
                    <a:pt x="88142" y="99411"/>
                    <a:pt x="120000" y="12000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3753" y="8112"/>
                    <a:pt x="7506" y="16224"/>
                    <a:pt x="14493" y="27951"/>
                  </a:cubicBezTo>
                  <a:cubicBezTo>
                    <a:pt x="21480" y="39678"/>
                    <a:pt x="31922" y="57670"/>
                    <a:pt x="41922" y="70361"/>
                  </a:cubicBezTo>
                  <a:cubicBezTo>
                    <a:pt x="51922" y="83052"/>
                    <a:pt x="64571" y="96224"/>
                    <a:pt x="74493" y="104096"/>
                  </a:cubicBezTo>
                  <a:cubicBezTo>
                    <a:pt x="84415" y="111967"/>
                    <a:pt x="95116" y="115180"/>
                    <a:pt x="101454" y="117590"/>
                  </a:cubicBezTo>
                  <a:cubicBezTo>
                    <a:pt x="107792" y="120000"/>
                    <a:pt x="109428" y="118875"/>
                    <a:pt x="112519" y="118554"/>
                  </a:cubicBezTo>
                  <a:cubicBezTo>
                    <a:pt x="115610" y="118232"/>
                    <a:pt x="117805" y="116947"/>
                    <a:pt x="120000" y="11566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2789" y="107226"/>
                    <a:pt x="5578" y="94453"/>
                    <a:pt x="9387" y="82715"/>
                  </a:cubicBezTo>
                  <a:cubicBezTo>
                    <a:pt x="13197" y="70978"/>
                    <a:pt x="18469" y="58273"/>
                    <a:pt x="22857" y="49574"/>
                  </a:cubicBezTo>
                  <a:cubicBezTo>
                    <a:pt x="27244" y="40874"/>
                    <a:pt x="29931" y="37007"/>
                    <a:pt x="35714" y="30517"/>
                  </a:cubicBezTo>
                  <a:cubicBezTo>
                    <a:pt x="41496" y="24027"/>
                    <a:pt x="52040" y="14913"/>
                    <a:pt x="57551" y="10632"/>
                  </a:cubicBezTo>
                  <a:cubicBezTo>
                    <a:pt x="63061" y="6352"/>
                    <a:pt x="63911" y="6490"/>
                    <a:pt x="68775" y="4833"/>
                  </a:cubicBezTo>
                  <a:cubicBezTo>
                    <a:pt x="73639" y="3176"/>
                    <a:pt x="81326" y="1380"/>
                    <a:pt x="86734" y="690"/>
                  </a:cubicBezTo>
                  <a:cubicBezTo>
                    <a:pt x="92142" y="0"/>
                    <a:pt x="101224" y="690"/>
                    <a:pt x="101224" y="690"/>
                  </a:cubicBezTo>
                  <a:lnTo>
                    <a:pt x="111632" y="690"/>
                  </a:lnTo>
                  <a:cubicBezTo>
                    <a:pt x="114523" y="966"/>
                    <a:pt x="117176" y="1933"/>
                    <a:pt x="118571" y="2347"/>
                  </a:cubicBezTo>
                  <a:cubicBezTo>
                    <a:pt x="119965" y="2761"/>
                    <a:pt x="119489" y="2623"/>
                    <a:pt x="120000" y="3176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9084"/>
                  </a:moveTo>
                  <a:lnTo>
                    <a:pt x="5360" y="0"/>
                  </a:lnTo>
                  <a:lnTo>
                    <a:pt x="82305" y="0"/>
                  </a:lnTo>
                  <a:lnTo>
                    <a:pt x="120000" y="60000"/>
                  </a:lnTo>
                  <a:lnTo>
                    <a:pt x="82305" y="120000"/>
                  </a:lnTo>
                  <a:lnTo>
                    <a:pt x="70827" y="119970"/>
                  </a:lnTo>
                  <a:lnTo>
                    <a:pt x="0" y="9084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0" name="Google Shape;220;p1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2" name="Google Shape;222;p10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4" name="Google Shape;224;p10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6" name="Google Shape;226;p10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7" name="Google Shape;227;p10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38242" y="0"/>
                  </a:lnTo>
                  <a:lnTo>
                    <a:pt x="45748" y="347"/>
                  </a:lnTo>
                  <a:lnTo>
                    <a:pt x="120000" y="114618"/>
                  </a:lnTo>
                  <a:lnTo>
                    <a:pt x="116307" y="120000"/>
                  </a:lnTo>
                  <a:lnTo>
                    <a:pt x="38242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8" name="Google Shape;228;p1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25"/>
                  </a:moveTo>
                  <a:lnTo>
                    <a:pt x="38289" y="50"/>
                  </a:lnTo>
                  <a:lnTo>
                    <a:pt x="46575" y="0"/>
                  </a:lnTo>
                  <a:lnTo>
                    <a:pt x="120000" y="114391"/>
                  </a:lnTo>
                  <a:lnTo>
                    <a:pt x="116450" y="120000"/>
                  </a:lnTo>
                  <a:lnTo>
                    <a:pt x="38289" y="120000"/>
                  </a:lnTo>
                  <a:lnTo>
                    <a:pt x="0" y="60025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229" name="Google Shape;229;p10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1E1E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28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4" name="Google Shape;234;p10"/>
          <p:cNvSpPr>
            <a:spLocks noGrp="1"/>
          </p:cNvSpPr>
          <p:nvPr>
            <p:ph type="pic" idx="2"/>
          </p:nvPr>
        </p:nvSpPr>
        <p:spPr>
          <a:xfrm>
            <a:off x="1005208" y="693795"/>
            <a:ext cx="3359623" cy="54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3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5" name="Google Shape;235;p10"/>
          <p:cNvSpPr txBox="1">
            <a:spLocks noGrp="1"/>
          </p:cNvSpPr>
          <p:nvPr>
            <p:ph type="body" idx="1"/>
          </p:nvPr>
        </p:nvSpPr>
        <p:spPr>
          <a:xfrm>
            <a:off x="4734630" y="4133088"/>
            <a:ext cx="3300573" cy="151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  <a:defRPr sz="1600" b="0" i="0" u="none" strike="noStrike" cap="none">
                <a:solidFill>
                  <a:srgbClr val="42424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6" name="Google Shape;236;p10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7" name="Google Shape;237;p10"/>
          <p:cNvSpPr txBox="1">
            <a:spLocks noGrp="1"/>
          </p:cNvSpPr>
          <p:nvPr>
            <p:ph type="ftr" idx="11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8" name="Google Shape;238;p10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11"/>
          <p:cNvSpPr txBox="1">
            <a:spLocks noGrp="1"/>
          </p:cNvSpPr>
          <p:nvPr>
            <p:ph type="body" idx="1"/>
          </p:nvPr>
        </p:nvSpPr>
        <p:spPr>
          <a:xfrm rot="5400000">
            <a:off x="2677662" y="689482"/>
            <a:ext cx="3508977" cy="677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3477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2" name="Google Shape;242;p11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3" name="Google Shape;243;p11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4" name="Google Shape;244;p11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"/>
          <p:cNvSpPr txBox="1">
            <a:spLocks noGrp="1"/>
          </p:cNvSpPr>
          <p:nvPr>
            <p:ph type="title"/>
          </p:nvPr>
        </p:nvSpPr>
        <p:spPr>
          <a:xfrm rot="5400000">
            <a:off x="4981455" y="2678093"/>
            <a:ext cx="4780344" cy="148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12"/>
          <p:cNvSpPr txBox="1">
            <a:spLocks noGrp="1"/>
          </p:cNvSpPr>
          <p:nvPr>
            <p:ph type="body" idx="1"/>
          </p:nvPr>
        </p:nvSpPr>
        <p:spPr>
          <a:xfrm rot="5400000">
            <a:off x="1374976" y="708467"/>
            <a:ext cx="4780344" cy="5423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3477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8" name="Google Shape;248;p12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9" name="Google Shape;249;p12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0" name="Google Shape;250;p12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1F15E"/>
            </a:gs>
            <a:gs pos="62000">
              <a:srgbClr val="90BA3F"/>
            </a:gs>
            <a:gs pos="100000">
              <a:srgbClr val="7FA03E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567355" y="0"/>
            <a:ext cx="10458653" cy="7117071"/>
            <a:chOff x="-644959" y="0"/>
            <a:chExt cx="10458653" cy="7117071"/>
          </a:xfrm>
        </p:grpSpPr>
        <p:grpSp>
          <p:nvGrpSpPr>
            <p:cNvPr id="7" name="Google Shape;7;p1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oogle Shape;8;p1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9" name="Google Shape;9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0" name="Google Shape;10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1" name="Google Shape;11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2" name="Google Shape;12;p1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3" name="Google Shape;13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" name="Google Shape;14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" name="Google Shape;15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6" name="Google Shape;16;p1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7" name="Google Shape;17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8" name="Google Shape;18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" name="Google Shape;19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20" name="Google Shape;20;p1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2" name="Google Shape;22;p1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23" name="Google Shape;23;p1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3939"/>
                  </a:moveTo>
                  <a:cubicBezTo>
                    <a:pt x="6480" y="116969"/>
                    <a:pt x="12961" y="120000"/>
                    <a:pt x="21974" y="118787"/>
                  </a:cubicBezTo>
                  <a:cubicBezTo>
                    <a:pt x="30986" y="117575"/>
                    <a:pt x="42051" y="116161"/>
                    <a:pt x="54077" y="106666"/>
                  </a:cubicBezTo>
                  <a:cubicBezTo>
                    <a:pt x="66103" y="97171"/>
                    <a:pt x="83142" y="79595"/>
                    <a:pt x="94129" y="61818"/>
                  </a:cubicBezTo>
                  <a:cubicBezTo>
                    <a:pt x="105116" y="44040"/>
                    <a:pt x="116363" y="15757"/>
                    <a:pt x="120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3454" y="101199"/>
                    <a:pt x="6909" y="82399"/>
                    <a:pt x="13714" y="63999"/>
                  </a:cubicBezTo>
                  <a:cubicBezTo>
                    <a:pt x="20519" y="45600"/>
                    <a:pt x="30181" y="18666"/>
                    <a:pt x="40831" y="9600"/>
                  </a:cubicBezTo>
                  <a:cubicBezTo>
                    <a:pt x="51480" y="533"/>
                    <a:pt x="64415" y="0"/>
                    <a:pt x="77610" y="9600"/>
                  </a:cubicBezTo>
                  <a:cubicBezTo>
                    <a:pt x="90805" y="19200"/>
                    <a:pt x="112805" y="57600"/>
                    <a:pt x="120000" y="6720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44071" y="49705"/>
                    <a:pt x="88142" y="99411"/>
                    <a:pt x="120000" y="12000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3753" y="8112"/>
                    <a:pt x="7506" y="16224"/>
                    <a:pt x="14493" y="27951"/>
                  </a:cubicBezTo>
                  <a:cubicBezTo>
                    <a:pt x="21480" y="39678"/>
                    <a:pt x="31922" y="57670"/>
                    <a:pt x="41922" y="70361"/>
                  </a:cubicBezTo>
                  <a:cubicBezTo>
                    <a:pt x="51922" y="83052"/>
                    <a:pt x="64571" y="96224"/>
                    <a:pt x="74493" y="104096"/>
                  </a:cubicBezTo>
                  <a:cubicBezTo>
                    <a:pt x="84415" y="111967"/>
                    <a:pt x="95116" y="115180"/>
                    <a:pt x="101454" y="117590"/>
                  </a:cubicBezTo>
                  <a:cubicBezTo>
                    <a:pt x="107792" y="120000"/>
                    <a:pt x="109428" y="118875"/>
                    <a:pt x="112519" y="118554"/>
                  </a:cubicBezTo>
                  <a:cubicBezTo>
                    <a:pt x="115610" y="118232"/>
                    <a:pt x="117805" y="116947"/>
                    <a:pt x="120000" y="11566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2789" y="107226"/>
                    <a:pt x="5578" y="94453"/>
                    <a:pt x="9387" y="82715"/>
                  </a:cubicBezTo>
                  <a:cubicBezTo>
                    <a:pt x="13197" y="70978"/>
                    <a:pt x="18469" y="58273"/>
                    <a:pt x="22857" y="49574"/>
                  </a:cubicBezTo>
                  <a:cubicBezTo>
                    <a:pt x="27244" y="40874"/>
                    <a:pt x="29931" y="37007"/>
                    <a:pt x="35714" y="30517"/>
                  </a:cubicBezTo>
                  <a:cubicBezTo>
                    <a:pt x="41496" y="24027"/>
                    <a:pt x="52040" y="14913"/>
                    <a:pt x="57551" y="10632"/>
                  </a:cubicBezTo>
                  <a:cubicBezTo>
                    <a:pt x="63061" y="6352"/>
                    <a:pt x="63911" y="6490"/>
                    <a:pt x="68775" y="4833"/>
                  </a:cubicBezTo>
                  <a:cubicBezTo>
                    <a:pt x="73639" y="3176"/>
                    <a:pt x="81326" y="1380"/>
                    <a:pt x="86734" y="690"/>
                  </a:cubicBezTo>
                  <a:cubicBezTo>
                    <a:pt x="92142" y="0"/>
                    <a:pt x="101224" y="690"/>
                    <a:pt x="101224" y="690"/>
                  </a:cubicBezTo>
                  <a:lnTo>
                    <a:pt x="111632" y="690"/>
                  </a:lnTo>
                  <a:cubicBezTo>
                    <a:pt x="114523" y="966"/>
                    <a:pt x="117176" y="1933"/>
                    <a:pt x="118571" y="2347"/>
                  </a:cubicBezTo>
                  <a:cubicBezTo>
                    <a:pt x="119965" y="2761"/>
                    <a:pt x="119489" y="2623"/>
                    <a:pt x="120000" y="3176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9084"/>
                  </a:moveTo>
                  <a:lnTo>
                    <a:pt x="5360" y="0"/>
                  </a:lnTo>
                  <a:lnTo>
                    <a:pt x="82305" y="0"/>
                  </a:lnTo>
                  <a:lnTo>
                    <a:pt x="120000" y="60000"/>
                  </a:lnTo>
                  <a:lnTo>
                    <a:pt x="82305" y="120000"/>
                  </a:lnTo>
                  <a:lnTo>
                    <a:pt x="70827" y="119970"/>
                  </a:lnTo>
                  <a:lnTo>
                    <a:pt x="0" y="9084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38242" y="0"/>
                  </a:lnTo>
                  <a:lnTo>
                    <a:pt x="45748" y="347"/>
                  </a:lnTo>
                  <a:lnTo>
                    <a:pt x="120000" y="114618"/>
                  </a:lnTo>
                  <a:lnTo>
                    <a:pt x="116307" y="120000"/>
                  </a:lnTo>
                  <a:lnTo>
                    <a:pt x="38242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25"/>
                  </a:moveTo>
                  <a:lnTo>
                    <a:pt x="38289" y="50"/>
                  </a:lnTo>
                  <a:lnTo>
                    <a:pt x="46575" y="0"/>
                  </a:lnTo>
                  <a:lnTo>
                    <a:pt x="120000" y="114391"/>
                  </a:lnTo>
                  <a:lnTo>
                    <a:pt x="116450" y="120000"/>
                  </a:lnTo>
                  <a:lnTo>
                    <a:pt x="38289" y="120000"/>
                  </a:lnTo>
                  <a:lnTo>
                    <a:pt x="0" y="60025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45" name="Google Shape;45;p1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" name="Google Shape;48;p1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Questrial"/>
              <a:buNone/>
              <a:defRPr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4424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3477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511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546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0581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96164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0" name="Google Shape;50;p1"/>
          <p:cNvSpPr txBox="1">
            <a:spLocks noGrp="1"/>
          </p:cNvSpPr>
          <p:nvPr>
            <p:ph type="dt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1" name="Google Shape;51;p1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2" name="Google Shape;52;p1"/>
          <p:cNvSpPr txBox="1">
            <a:spLocks noGrp="1"/>
          </p:cNvSpPr>
          <p:nvPr>
            <p:ph type="sldNum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endhunger.org/food-waste/" TargetMode="External"/><Relationship Id="rId3" Type="http://schemas.openxmlformats.org/officeDocument/2006/relationships/hyperlink" Target="http://permacultureprinciples.com/" TargetMode="External"/><Relationship Id="rId7" Type="http://schemas.openxmlformats.org/officeDocument/2006/relationships/hyperlink" Target="http://www.cuesa.org/learn/how-far-does-your-food-travel-get-your-plat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atlantic.com/technology/archive/2015/03/the-abominable-k-cup-coffee-pod-environment-problem/386501/" TargetMode="External"/><Relationship Id="rId5" Type="http://schemas.openxmlformats.org/officeDocument/2006/relationships/hyperlink" Target="http://www.umassdining.com/sustainability/permaculture" TargetMode="External"/><Relationship Id="rId4" Type="http://schemas.openxmlformats.org/officeDocument/2006/relationships/hyperlink" Target="http://sowingsolutions.org/" TargetMode="External"/><Relationship Id="rId9" Type="http://schemas.openxmlformats.org/officeDocument/2006/relationships/hyperlink" Target="https://sivanandayogafarm.org/blog/what-are-the-permaculture-zones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/>
          <p:cNvSpPr txBox="1">
            <a:spLocks noGrp="1"/>
          </p:cNvSpPr>
          <p:nvPr>
            <p:ph type="ctrTitle"/>
          </p:nvPr>
        </p:nvSpPr>
        <p:spPr>
          <a:xfrm>
            <a:off x="614375" y="2201850"/>
            <a:ext cx="7772400" cy="19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Questrial"/>
              <a:buNone/>
            </a:pPr>
            <a:r>
              <a:rPr lang="en-US" sz="4000" b="0" i="0" u="none" strike="noStrike" cap="none">
                <a:solidFill>
                  <a:srgbClr val="00B0F0"/>
                </a:solidFill>
                <a:latin typeface="Questrial"/>
                <a:ea typeface="Questrial"/>
                <a:cs typeface="Questrial"/>
                <a:sym typeface="Questrial"/>
              </a:rPr>
              <a:t>What is  Backyard </a:t>
            </a:r>
            <a:r>
              <a:rPr lang="en-US" sz="4000">
                <a:solidFill>
                  <a:srgbClr val="00B0F0"/>
                </a:solidFill>
              </a:rPr>
              <a:t> </a:t>
            </a:r>
            <a:r>
              <a:rPr lang="en-US" sz="4000" b="0" i="0" u="none" strike="noStrike" cap="none">
                <a:solidFill>
                  <a:srgbClr val="00B0F0"/>
                </a:solidFill>
                <a:latin typeface="Questrial"/>
                <a:ea typeface="Questrial"/>
                <a:cs typeface="Questrial"/>
                <a:sym typeface="Questrial"/>
              </a:rPr>
              <a:t>Permaculture?</a:t>
            </a:r>
            <a:endParaRPr sz="4000" b="0" i="0" u="none" strike="noStrike" cap="none">
              <a:solidFill>
                <a:srgbClr val="00B0F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56" name="Google Shape;256;p13"/>
          <p:cNvSpPr txBox="1">
            <a:spLocks noGrp="1"/>
          </p:cNvSpPr>
          <p:nvPr>
            <p:ph type="subTitle" idx="1"/>
          </p:nvPr>
        </p:nvSpPr>
        <p:spPr>
          <a:xfrm>
            <a:off x="1524000" y="4419600"/>
            <a:ext cx="6248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1800" b="0" i="0" u="none" strike="noStrike" cap="none">
                <a:solidFill>
                  <a:srgbClr val="424242"/>
                </a:solidFill>
                <a:latin typeface="Questrial"/>
                <a:ea typeface="Questrial"/>
                <a:cs typeface="Questrial"/>
                <a:sym typeface="Questrial"/>
              </a:rPr>
              <a:t>Jacqueline M. Millar</a:t>
            </a:r>
            <a:endParaRPr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1800" b="0" i="0" u="none" strike="noStrike" cap="none">
                <a:solidFill>
                  <a:srgbClr val="424242"/>
                </a:solidFill>
                <a:latin typeface="Questrial"/>
                <a:ea typeface="Questrial"/>
                <a:cs typeface="Questrial"/>
                <a:sym typeface="Questrial"/>
              </a:rPr>
              <a:t>Co-Founder Terra Cura Inc.</a:t>
            </a:r>
            <a:endParaRPr sz="1800" b="0" i="0" u="none" strike="noStrike" cap="none">
              <a:solidFill>
                <a:srgbClr val="42424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57" name="Google Shape;257;p13" descr="TC_Logo_Tem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990850" cy="15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8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Origins of Permaculture</a:t>
            </a:r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00" cy="35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Permaculture was </a:t>
            </a:r>
            <a:r>
              <a:rPr lang="en-US" sz="2700" b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created in the 1970's by Bill Mollison</a:t>
            </a:r>
            <a:r>
              <a:rPr lang="en-US" sz="27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an Australian ecologist and University of Tasmania professor. He had spent many years out in nature as a wildlife biologist observing how natural systems work and became very distressed at the destruction that he saw going on around him.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</a:pPr>
            <a:r>
              <a:rPr lang="en-US"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What is Permaculture?	</a:t>
            </a:r>
            <a:endParaRPr sz="4000" b="0" i="0" u="none" strike="noStrike" cap="none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69" name="Google Shape;269;p15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87"/>
              <a:buFont typeface="Noto Sans Symbols"/>
              <a:buChar char="○"/>
            </a:pPr>
            <a:r>
              <a:rPr lang="en-US" sz="22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Earth Care</a:t>
            </a:r>
            <a:r>
              <a:rPr lang="en-US" sz="222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-Provision for all life systems continue and multiply, includes living and non-living things.</a:t>
            </a:r>
            <a:endParaRPr/>
          </a:p>
          <a:p>
            <a:pPr marL="342900" marR="0" lvl="0" indent="-27940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1687"/>
              <a:buFont typeface="Noto Sans Symbols"/>
              <a:buChar char="○"/>
            </a:pPr>
            <a:r>
              <a:rPr lang="en-US" sz="22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People Care</a:t>
            </a:r>
            <a:r>
              <a:rPr lang="en-US" sz="222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-Provision for all people to access those resources necessary for existence, promote self reliance and community responsibility.</a:t>
            </a:r>
            <a:endParaRPr/>
          </a:p>
          <a:p>
            <a:pPr marL="342900" marR="0" lvl="0" indent="-27940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1687"/>
              <a:buFont typeface="Noto Sans Symbols"/>
              <a:buChar char="○"/>
            </a:pPr>
            <a:r>
              <a:rPr lang="en-US" sz="22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Fair Share</a:t>
            </a:r>
            <a:r>
              <a:rPr lang="en-US" sz="222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-By governing our own needs, set resources aside to further the above ethics.</a:t>
            </a:r>
            <a:endParaRPr sz="2220" b="0" i="0" u="none" strike="noStrike" cap="none">
              <a:solidFill>
                <a:schemeClr val="dk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8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Backyard Permaculture</a:t>
            </a:r>
            <a:endParaRPr/>
          </a:p>
        </p:txBody>
      </p:sp>
      <p:sp>
        <p:nvSpPr>
          <p:cNvPr id="275" name="Google Shape;275;p16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-Organic Food Production Garden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-Herb Spiral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-Rain Barrel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-Reuse and Recycle</a:t>
            </a:r>
            <a:endParaRPr/>
          </a:p>
        </p:txBody>
      </p:sp>
      <p:sp>
        <p:nvSpPr>
          <p:cNvPr id="276" name="Google Shape;276;p16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-Bee Keeping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-Chickens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-Mushrooms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-Compost System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7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</a:pPr>
            <a:r>
              <a:rPr lang="en-US"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The Problem is the Solution</a:t>
            </a:r>
            <a:endParaRPr sz="4000" b="0" i="0" u="none" strike="noStrike" cap="none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2" name="Google Shape;282;p17"/>
          <p:cNvSpPr txBox="1">
            <a:spLocks noGrp="1"/>
          </p:cNvSpPr>
          <p:nvPr>
            <p:ph type="body" idx="1"/>
          </p:nvPr>
        </p:nvSpPr>
        <p:spPr>
          <a:xfrm>
            <a:off x="1223772" y="3244596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</a:pPr>
            <a:r>
              <a:rPr lang="en-US"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Be </a:t>
            </a:r>
            <a:r>
              <a:rPr lang="en-US"/>
              <a:t>producers</a:t>
            </a:r>
            <a:r>
              <a:rPr lang="en-US"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 not consumers.</a:t>
            </a:r>
            <a:endParaRPr/>
          </a:p>
          <a:p>
            <a:pPr marL="342900" marR="0" lvl="0" indent="-163576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endParaRPr sz="2400" b="0" i="0" u="none" strike="noStrike" cap="none">
              <a:solidFill>
                <a:schemeClr val="dk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3" name="Google Shape;283;p17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</a:pPr>
            <a:r>
              <a:rPr lang="en-US"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Catch and store </a:t>
            </a:r>
            <a:endParaRPr/>
          </a:p>
          <a:p>
            <a:pPr marL="68580" marR="0" lvl="0" indent="-50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energy and water.</a:t>
            </a:r>
            <a:endParaRPr sz="2400" b="0" i="0" u="none" strike="noStrike" cap="none">
              <a:solidFill>
                <a:schemeClr val="dk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84" name="Google Shape;284;p17" descr="C:\Users\mabojm1.FNFGLOBAL\AppData\Local\Microsoft\Windows\Temporary Internet Files\Content.IE5\ONN5ZOE3\515LNDGm9YL[1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609850"/>
            <a:ext cx="419100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7" descr="C:\Users\mabojm1.FNFGLOBAL\AppData\Local\Microsoft\Windows\Temporary Internet Files\Content.IE5\X6O83AVY\graphic_our_barrel[1]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1200" y="3200400"/>
            <a:ext cx="1981200" cy="31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7"/>
          <p:cNvSpPr txBox="1"/>
          <p:nvPr/>
        </p:nvSpPr>
        <p:spPr>
          <a:xfrm>
            <a:off x="2057400" y="2209800"/>
            <a:ext cx="221246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Be a Producer not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 Consumer</a:t>
            </a:r>
            <a:endParaRPr sz="18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8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Garden &amp;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Rain Barrel </a:t>
            </a:r>
            <a:endParaRPr/>
          </a:p>
        </p:txBody>
      </p:sp>
      <p:sp>
        <p:nvSpPr>
          <p:cNvPr id="292" name="Google Shape;292;p18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8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4" name="Google Shape;2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400" y="2388925"/>
            <a:ext cx="3498752" cy="341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5150" y="1121325"/>
            <a:ext cx="3741827" cy="4989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 txBox="1">
            <a:spLocks noGrp="1"/>
          </p:cNvSpPr>
          <p:nvPr>
            <p:ph type="title"/>
          </p:nvPr>
        </p:nvSpPr>
        <p:spPr>
          <a:xfrm>
            <a:off x="1238500" y="605146"/>
            <a:ext cx="7024800" cy="77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Organic Food Production </a:t>
            </a:r>
            <a:endParaRPr/>
          </a:p>
        </p:txBody>
      </p:sp>
      <p:sp>
        <p:nvSpPr>
          <p:cNvPr id="301" name="Google Shape;301;p19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9"/>
          <p:cNvSpPr txBox="1">
            <a:spLocks noGrp="1"/>
          </p:cNvSpPr>
          <p:nvPr>
            <p:ph type="body" idx="2"/>
          </p:nvPr>
        </p:nvSpPr>
        <p:spPr>
          <a:xfrm>
            <a:off x="4645150" y="2583950"/>
            <a:ext cx="3420000" cy="32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3" name="Google Shape;3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825" y="1463800"/>
            <a:ext cx="7248026" cy="4826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0"/>
          <p:cNvSpPr txBox="1">
            <a:spLocks noGrp="1"/>
          </p:cNvSpPr>
          <p:nvPr>
            <p:ph type="title"/>
          </p:nvPr>
        </p:nvSpPr>
        <p:spPr>
          <a:xfrm>
            <a:off x="1059600" y="747556"/>
            <a:ext cx="7024800" cy="7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Pollinators and Bees</a:t>
            </a:r>
            <a:endParaRPr/>
          </a:p>
        </p:txBody>
      </p:sp>
      <p:sp>
        <p:nvSpPr>
          <p:cNvPr id="309" name="Google Shape;309;p20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0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1" name="Google Shape;3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525" y="1992260"/>
            <a:ext cx="3250299" cy="4333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2425" y="1813900"/>
            <a:ext cx="3621976" cy="4690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1"/>
          <p:cNvSpPr txBox="1">
            <a:spLocks noGrp="1"/>
          </p:cNvSpPr>
          <p:nvPr>
            <p:ph type="title"/>
          </p:nvPr>
        </p:nvSpPr>
        <p:spPr>
          <a:xfrm>
            <a:off x="1043500" y="308775"/>
            <a:ext cx="7024800" cy="119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Compost System -Pallets </a:t>
            </a:r>
            <a:endParaRPr sz="2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and Bee Hive </a:t>
            </a:r>
            <a:endParaRPr sz="2700"/>
          </a:p>
        </p:txBody>
      </p:sp>
      <p:sp>
        <p:nvSpPr>
          <p:cNvPr id="318" name="Google Shape;318;p21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1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0" name="Google Shape;3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075" y="1508016"/>
            <a:ext cx="3420000" cy="456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5150" y="1706475"/>
            <a:ext cx="3420000" cy="4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"/>
          <p:cNvSpPr txBox="1">
            <a:spLocks noGrp="1"/>
          </p:cNvSpPr>
          <p:nvPr>
            <p:ph type="title"/>
          </p:nvPr>
        </p:nvSpPr>
        <p:spPr>
          <a:xfrm>
            <a:off x="1043500" y="1009808"/>
            <a:ext cx="7024800" cy="63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Loofahs are so cool!</a:t>
            </a:r>
            <a:endParaRPr/>
          </a:p>
        </p:txBody>
      </p:sp>
      <p:sp>
        <p:nvSpPr>
          <p:cNvPr id="327" name="Google Shape;327;p22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2"/>
          <p:cNvSpPr txBox="1">
            <a:spLocks noGrp="1"/>
          </p:cNvSpPr>
          <p:nvPr>
            <p:ph type="body" idx="2"/>
          </p:nvPr>
        </p:nvSpPr>
        <p:spPr>
          <a:xfrm>
            <a:off x="4645152" y="2248310"/>
            <a:ext cx="3420000" cy="33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9" name="Google Shape;3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875" y="2248304"/>
            <a:ext cx="4657198" cy="3364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3075" y="1525075"/>
            <a:ext cx="3595576" cy="4617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3"/>
          <p:cNvSpPr txBox="1">
            <a:spLocks noGrp="1"/>
          </p:cNvSpPr>
          <p:nvPr>
            <p:ph type="title"/>
          </p:nvPr>
        </p:nvSpPr>
        <p:spPr>
          <a:xfrm>
            <a:off x="1043500" y="1027678"/>
            <a:ext cx="7024800" cy="6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Processing for gifts.</a:t>
            </a:r>
            <a:endParaRPr/>
          </a:p>
        </p:txBody>
      </p:sp>
      <p:sp>
        <p:nvSpPr>
          <p:cNvPr id="336" name="Google Shape;336;p23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3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8" name="Google Shape;3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2425" y="1927350"/>
            <a:ext cx="3420000" cy="4265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5150" y="1658775"/>
            <a:ext cx="3809526" cy="4802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4" descr="C:\Users\mabojm1.FNFGLOBAL\Pictures\2015-04-28 APril 2015\APril 2015 00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5700" y="1283725"/>
            <a:ext cx="3362400" cy="45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4"/>
          <p:cNvSpPr txBox="1"/>
          <p:nvPr/>
        </p:nvSpPr>
        <p:spPr>
          <a:xfrm>
            <a:off x="723025" y="422525"/>
            <a:ext cx="7857600" cy="1283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Shitake Mushroom Logs and</a:t>
            </a:r>
            <a:endParaRPr sz="400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Re-using everyday items</a:t>
            </a:r>
            <a:endParaRPr sz="400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46" name="Google Shape;346;p24" descr="C:\Users\mabojm1.FNFGLOBAL\AppData\Local\Microsoft\Windows\Temporary Internet Files\Content.Outlook\59YSYR13\phot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4261775" y="2222375"/>
            <a:ext cx="4079100" cy="304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25" descr="Image result for sheet mulch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745" y="1524000"/>
            <a:ext cx="2466975" cy="184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5" descr="http://3.bp.blogspot.com/-Osx2ib4blHU/Tctd78YnCYI/AAAAAAAAABA/3HOru4yhDtg/s1600/sheet-mulch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06800" y="914400"/>
            <a:ext cx="4800600" cy="271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 descr="Image result for sheet mulch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6750" y="3999950"/>
            <a:ext cx="24003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5"/>
          <p:cNvSpPr txBox="1">
            <a:spLocks noGrp="1"/>
          </p:cNvSpPr>
          <p:nvPr>
            <p:ph type="title" idx="4294967295"/>
          </p:nvPr>
        </p:nvSpPr>
        <p:spPr>
          <a:xfrm>
            <a:off x="793650" y="406274"/>
            <a:ext cx="7024800" cy="69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Yards to Production areas</a:t>
            </a:r>
            <a:endParaRPr/>
          </a:p>
        </p:txBody>
      </p:sp>
      <p:pic>
        <p:nvPicPr>
          <p:cNvPr id="355" name="Google Shape;35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13400" y="3704175"/>
            <a:ext cx="3328723" cy="249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6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8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Chickens-Yield at home</a:t>
            </a:r>
            <a:endParaRPr/>
          </a:p>
        </p:txBody>
      </p:sp>
      <p:sp>
        <p:nvSpPr>
          <p:cNvPr id="361" name="Google Shape;361;p26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6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3" name="Google Shape;3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6350" y="2388925"/>
            <a:ext cx="2740900" cy="355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6350" y="2388925"/>
            <a:ext cx="2740900" cy="355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5150" y="2231037"/>
            <a:ext cx="2906074" cy="387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7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8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Zones of Use Permaculture Design</a:t>
            </a:r>
            <a:endParaRPr sz="2600"/>
          </a:p>
        </p:txBody>
      </p:sp>
      <p:sp>
        <p:nvSpPr>
          <p:cNvPr id="371" name="Google Shape;371;p27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House, Zone 0, and then the zones radiat out. Located in Zone 1 are the things  that you visit daily and are closest to the house. Herb Spiral, Kitchen Garden, Rain Barrel to water your plants.	</a:t>
            </a:r>
            <a:endParaRPr/>
          </a:p>
        </p:txBody>
      </p:sp>
      <p:sp>
        <p:nvSpPr>
          <p:cNvPr id="372" name="Google Shape;372;p27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20000" cy="3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Further away are the compost system, chickens, mushroom logs, fruit trees. 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Less visited areas are further away.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685" y="1896135"/>
            <a:ext cx="4456650" cy="335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29" descr="http://www.umassdining.com/sites/default/files/styles/large/public/DSC_6591_1.jpg?itok=hRDDAL9x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1981200"/>
            <a:ext cx="4572000" cy="2952751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9"/>
          <p:cNvSpPr txBox="1"/>
          <p:nvPr/>
        </p:nvSpPr>
        <p:spPr>
          <a:xfrm>
            <a:off x="1023825" y="552550"/>
            <a:ext cx="6906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UMASS Amherst Permaculture Garden Dining Common</a:t>
            </a:r>
            <a:endParaRPr sz="35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</a:pPr>
            <a:r>
              <a:rPr lang="en-US"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Resources</a:t>
            </a:r>
            <a:endParaRPr sz="4000" b="0" i="0" u="none" strike="noStrike" cap="none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89" name="Google Shape;389;p30"/>
          <p:cNvSpPr txBox="1">
            <a:spLocks noGrp="1"/>
          </p:cNvSpPr>
          <p:nvPr>
            <p:ph type="body" idx="1"/>
          </p:nvPr>
        </p:nvSpPr>
        <p:spPr>
          <a:xfrm>
            <a:off x="1043500" y="2336775"/>
            <a:ext cx="6777300" cy="39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sng" strike="noStrike" cap="none">
                <a:solidFill>
                  <a:schemeClr val="hlink"/>
                </a:solidFill>
                <a:hlinkClick r:id="rId3"/>
              </a:rPr>
              <a:t>http://permacultureprinciples.com/</a:t>
            </a:r>
            <a:endParaRPr sz="1800" b="0" i="0" u="none" strike="noStrike" cap="none">
              <a:solidFill>
                <a:schemeClr val="dk2"/>
              </a:solidFill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800" b="0" i="0" u="sng" strike="noStrike" cap="none">
                <a:solidFill>
                  <a:schemeClr val="hlink"/>
                </a:solidFill>
                <a:hlinkClick r:id="rId4"/>
              </a:rPr>
              <a:t>http://sowingsolutions.org/</a:t>
            </a:r>
            <a:r>
              <a:rPr lang="en-US" sz="1800" b="0" i="0" u="none" strike="noStrike" cap="none">
                <a:solidFill>
                  <a:schemeClr val="dk2"/>
                </a:solidFill>
              </a:rPr>
              <a:t>	</a:t>
            </a:r>
            <a:endParaRPr sz="1800" b="0" i="0" u="none" strike="noStrike" cap="none">
              <a:solidFill>
                <a:schemeClr val="dk2"/>
              </a:solidFill>
            </a:endParaRPr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800" b="0" i="0" u="sng" strike="noStrike" cap="none">
                <a:solidFill>
                  <a:schemeClr val="hlink"/>
                </a:solidFill>
                <a:hlinkClick r:id="rId5"/>
              </a:rPr>
              <a:t>http://www.umassdining.com/sustainability/permaculture</a:t>
            </a:r>
            <a:r>
              <a:rPr lang="en-US" sz="1800" b="0" i="0" u="none" strike="noStrike" cap="none">
                <a:solidFill>
                  <a:schemeClr val="dk2"/>
                </a:solidFill>
              </a:rPr>
              <a:t>	</a:t>
            </a:r>
            <a:endParaRPr sz="1800" b="0" i="0" u="none" strike="noStrike" cap="none">
              <a:solidFill>
                <a:schemeClr val="dk2"/>
              </a:solidFill>
            </a:endParaRPr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hlinkClick r:id="rId6"/>
              </a:rPr>
              <a:t>http://www.theatlantic.com/technology/archive/2015/03/the-abominable-k-cup-coffee-pod-environment-problem/386501/</a:t>
            </a:r>
            <a:r>
              <a:rPr lang="en-US" sz="1600"/>
              <a:t>	</a:t>
            </a:r>
            <a:endParaRPr sz="160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sz="160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hlinkClick r:id="rId7"/>
              </a:rPr>
              <a:t>http://www.cuesa.org/learn/how-far-does-your-food-travel-get-your-plate</a:t>
            </a:r>
            <a:endParaRPr sz="160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hlinkClick r:id="rId8"/>
              </a:rPr>
              <a:t>http://endhunger.org/food-waste/</a:t>
            </a:r>
            <a:r>
              <a:rPr lang="en-US" sz="1600"/>
              <a:t>	</a:t>
            </a:r>
            <a:endParaRPr sz="160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sz="160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hlinkClick r:id="rId9"/>
              </a:rPr>
              <a:t>https://sivanandayogafarm.org/blog/what-are-the-permaculture-zones/</a:t>
            </a:r>
            <a:r>
              <a:rPr lang="en-US" sz="1600"/>
              <a:t>	</a:t>
            </a:r>
            <a:endParaRPr sz="160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sz="1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1"/>
          <p:cNvSpPr txBox="1">
            <a:spLocks noGrp="1"/>
          </p:cNvSpPr>
          <p:nvPr>
            <p:ph type="title"/>
          </p:nvPr>
        </p:nvSpPr>
        <p:spPr>
          <a:xfrm>
            <a:off x="1043490" y="1027664"/>
            <a:ext cx="70248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Books and Resources</a:t>
            </a:r>
            <a:endParaRPr/>
          </a:p>
        </p:txBody>
      </p:sp>
      <p:sp>
        <p:nvSpPr>
          <p:cNvPr id="395" name="Google Shape;395;p31"/>
          <p:cNvSpPr txBox="1">
            <a:spLocks noGrp="1"/>
          </p:cNvSpPr>
          <p:nvPr>
            <p:ph type="body" idx="1"/>
          </p:nvPr>
        </p:nvSpPr>
        <p:spPr>
          <a:xfrm>
            <a:off x="1043492" y="2323652"/>
            <a:ext cx="6777300" cy="35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Books 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Edible Forest Gardens- Volume 1 and 2-Eric Toensmeier and Dave Jacke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Vegetable Gardener’s Guide to Permaculture-Christopher Shein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 to Permaculture- Bill Morrison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Resilient Farmer and Homestead -Ben Falk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One Straw Revolution-Masanobu Fukuoka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Paradise Lot-Eric Toensmeier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Movie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Inhabit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ustin">
  <a:themeElements>
    <a:clrScheme name="Austin">
      <a:dk1>
        <a:srgbClr val="000000"/>
      </a:dk1>
      <a:lt1>
        <a:srgbClr val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497</Words>
  <Application>Microsoft Office PowerPoint</Application>
  <PresentationFormat>On-screen Show (4:3)</PresentationFormat>
  <Paragraphs>84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Questrial</vt:lpstr>
      <vt:lpstr>Roboto</vt:lpstr>
      <vt:lpstr>Noto Sans Symbols</vt:lpstr>
      <vt:lpstr>Austin</vt:lpstr>
      <vt:lpstr>What is  Backyard  Permaculture?</vt:lpstr>
      <vt:lpstr>Origins of Permaculture</vt:lpstr>
      <vt:lpstr>What is Permaculture? </vt:lpstr>
      <vt:lpstr>Backyard Permaculture</vt:lpstr>
      <vt:lpstr>The Problem is the Solution</vt:lpstr>
      <vt:lpstr>Garden &amp;  Rain Barrel </vt:lpstr>
      <vt:lpstr>Organic Food Production </vt:lpstr>
      <vt:lpstr>Pollinators and Bees</vt:lpstr>
      <vt:lpstr>Compost System -Pallets  and Bee Hive </vt:lpstr>
      <vt:lpstr>Loofahs are so cool!</vt:lpstr>
      <vt:lpstr>Processing for gifts.</vt:lpstr>
      <vt:lpstr>PowerPoint Presentation</vt:lpstr>
      <vt:lpstr>Yards to Production areas</vt:lpstr>
      <vt:lpstr>Chickens-Yield at home</vt:lpstr>
      <vt:lpstr>Zones of Use Permaculture Design</vt:lpstr>
      <vt:lpstr>PowerPoint Presentation</vt:lpstr>
      <vt:lpstr>PowerPoint Presentation</vt:lpstr>
      <vt:lpstr>Resources</vt:lpstr>
      <vt:lpstr>Books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 Backyard  Permaculture?</dc:title>
  <dc:creator>Dickinson, Andrea</dc:creator>
  <cp:lastModifiedBy>Dickinson, Andrea</cp:lastModifiedBy>
  <cp:revision>1</cp:revision>
  <dcterms:modified xsi:type="dcterms:W3CDTF">2022-08-22T14:12:54Z</dcterms:modified>
</cp:coreProperties>
</file>