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5" r:id="rId4"/>
    <p:sldId id="259" r:id="rId5"/>
    <p:sldId id="262" r:id="rId6"/>
    <p:sldId id="261" r:id="rId7"/>
    <p:sldId id="26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109" d="100"/>
          <a:sy n="109" d="100"/>
        </p:scale>
        <p:origin x="60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6B2B-B0B8-F9B2-EA4B-6C4D3B5032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00D207-C8CE-11AB-4D81-7CE09D7708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006097-68C9-F949-1FFD-95865788EC54}"/>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DC3F8B71-7023-1A0E-381E-7B68BA8956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9B014-F635-6734-79AF-6188D69D99AC}"/>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1859152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E7A6-920B-6BA5-33C2-2D4793FA0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4F832-1811-BF8C-66CC-39A5FC90DE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AB95B-3B0B-AAFA-CE92-A464E14CAB65}"/>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7CBBCEE9-4918-4EEC-6BEA-09032B714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17D2D-E563-308C-D21B-2A2EA71623D2}"/>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721641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D07EF-2041-3BF4-4BF8-16CDD2A14E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963FFB-7048-E455-89A3-310739CD9A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33289-E679-F7A1-CAE7-2FC6BCB9DDC4}"/>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13A47A5D-DA83-8C42-64B4-CEE569DBA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45FBFB-C4AB-5C9D-D580-5680271ED8CD}"/>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3935921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948AB-A628-874E-80E8-DB3DFA20BB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5B8CDE-745C-DD34-3C88-CB8BDA5F27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3EFD56-23CC-24C0-DC7F-87D454194A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47DDF0-FDBF-6060-8E56-F5F75DDB0741}"/>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6" name="Footer Placeholder 5">
            <a:extLst>
              <a:ext uri="{FF2B5EF4-FFF2-40B4-BE49-F238E27FC236}">
                <a16:creationId xmlns:a16="http://schemas.microsoft.com/office/drawing/2014/main" id="{ED8A04D4-F357-A279-9907-CE3D2AB3C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F74D9F-B196-EC63-4596-279E59B3BCE1}"/>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1356659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5EB5-6AA3-1B56-43E8-80B89B46D1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3609D5-798D-0F45-CF22-8B92F0C74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C12FEA-AA19-5656-5043-FDFA433213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1F06B1-38CC-F87A-FD1A-005DDF0A5C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C8ADB6-A7BB-3EAE-0EF6-48A6111113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40E73C-579C-84BD-4891-A64A9E40CB87}"/>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8" name="Footer Placeholder 7">
            <a:extLst>
              <a:ext uri="{FF2B5EF4-FFF2-40B4-BE49-F238E27FC236}">
                <a16:creationId xmlns:a16="http://schemas.microsoft.com/office/drawing/2014/main" id="{46C5FF5A-CAD9-3953-CA7F-1EB45F1054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7B7EE1-A30A-257C-A090-6CCB0AE81079}"/>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231678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21CB-28F7-BD63-55A3-D08CACB838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BDC60B-FB07-145D-551F-468617059138}"/>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4" name="Footer Placeholder 3">
            <a:extLst>
              <a:ext uri="{FF2B5EF4-FFF2-40B4-BE49-F238E27FC236}">
                <a16:creationId xmlns:a16="http://schemas.microsoft.com/office/drawing/2014/main" id="{0B861C00-8A88-7E0E-17F8-711BC20CC0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6DBF44-F6FB-DD6C-CA53-EBFE2E0CC144}"/>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3068276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287F38-290B-EA44-8A3B-2186085B91AD}"/>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3" name="Footer Placeholder 2">
            <a:extLst>
              <a:ext uri="{FF2B5EF4-FFF2-40B4-BE49-F238E27FC236}">
                <a16:creationId xmlns:a16="http://schemas.microsoft.com/office/drawing/2014/main" id="{E2E841D3-CDE9-833B-0A99-25E95B0436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272BBE-2DCD-375D-8E5E-1161B1110867}"/>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29402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F37FB-FE65-F5B4-7725-EBD7C04A2B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DB6FB6-5C63-E868-7BEA-2A31E75E2E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313DE7-472A-298B-D8BC-8EAB1C5382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B34052-1F53-0403-19AD-91490E25A7DB}"/>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6" name="Footer Placeholder 5">
            <a:extLst>
              <a:ext uri="{FF2B5EF4-FFF2-40B4-BE49-F238E27FC236}">
                <a16:creationId xmlns:a16="http://schemas.microsoft.com/office/drawing/2014/main" id="{707BEF38-F3EA-53ED-6867-4859E276D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40A70D-0D5D-6A4B-7962-439A4C24E7AC}"/>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104151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4C9E6-A4B5-8D3B-C1C0-8F13CD45F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DDA258-98CA-32D5-6920-30296C8902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3BAC97-4CE2-4661-178D-89D8B6B62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8D1F2-610A-7E3A-1E89-5E47B1733426}"/>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6" name="Footer Placeholder 5">
            <a:extLst>
              <a:ext uri="{FF2B5EF4-FFF2-40B4-BE49-F238E27FC236}">
                <a16:creationId xmlns:a16="http://schemas.microsoft.com/office/drawing/2014/main" id="{C56AB478-02A9-B953-D3C5-7F03075144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BFC075-1BD8-13A0-C8DD-91877453A6FE}"/>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235619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A4EA-A397-96C2-985C-27A9F3D07A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D8EDB7-ADF7-99F4-2CDB-93B21E3385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5A49E-975F-1246-9A1A-FC5207100543}"/>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9DFB40D7-4275-66F9-B3F4-A3119B553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2D8BA-00DF-DF6D-92D5-7314FAA89EC9}"/>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1334465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7F40BA-27E3-EC7A-C1BD-B4CE51AC69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8B0671-D390-3537-531F-A299854EA7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D447F-A930-5BE5-80B9-FF20152592D4}"/>
              </a:ext>
            </a:extLst>
          </p:cNvPr>
          <p:cNvSpPr>
            <a:spLocks noGrp="1"/>
          </p:cNvSpPr>
          <p:nvPr>
            <p:ph type="dt" sz="half" idx="10"/>
          </p:nvPr>
        </p:nvSpPr>
        <p:spPr/>
        <p:txBody>
          <a:body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7C6EC864-13BE-2B1D-D222-3CF873903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CF1CE-CD85-1643-182A-1275F95D8810}"/>
              </a:ext>
            </a:extLst>
          </p:cNvPr>
          <p:cNvSpPr>
            <a:spLocks noGrp="1"/>
          </p:cNvSpPr>
          <p:nvPr>
            <p:ph type="sldNum" sz="quarter" idx="12"/>
          </p:nvPr>
        </p:nvSpPr>
        <p:spPr/>
        <p:txBody>
          <a:bodyPr/>
          <a:lstStyle/>
          <a:p>
            <a:fld id="{AA0B03A7-6AC6-48B0-A785-06F098FAACE4}" type="slidenum">
              <a:rPr lang="en-US" smtClean="0"/>
              <a:t>‹#›</a:t>
            </a:fld>
            <a:endParaRPr lang="en-US"/>
          </a:p>
        </p:txBody>
      </p:sp>
    </p:spTree>
    <p:extLst>
      <p:ext uri="{BB962C8B-B14F-4D97-AF65-F5344CB8AC3E}">
        <p14:creationId xmlns:p14="http://schemas.microsoft.com/office/powerpoint/2010/main" val="130369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322EB9-947F-E987-A1F1-9F2C543588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CE6C0A-BCD9-BFC2-080C-5FF6C88823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BD9D0-24BF-7150-F344-E0831A7877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0DBD4-F0BD-466F-8B8C-6E781839904E}" type="datetimeFigureOut">
              <a:rPr lang="en-US" smtClean="0"/>
              <a:t>8/22/2022</a:t>
            </a:fld>
            <a:endParaRPr lang="en-US"/>
          </a:p>
        </p:txBody>
      </p:sp>
      <p:sp>
        <p:nvSpPr>
          <p:cNvPr id="5" name="Footer Placeholder 4">
            <a:extLst>
              <a:ext uri="{FF2B5EF4-FFF2-40B4-BE49-F238E27FC236}">
                <a16:creationId xmlns:a16="http://schemas.microsoft.com/office/drawing/2014/main" id="{E929E674-C6D9-FD77-C2B5-C0F6B05260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8DACA5-83B1-9B80-FDF1-B39676FD4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B03A7-6AC6-48B0-A785-06F098FAACE4}" type="slidenum">
              <a:rPr lang="en-US" smtClean="0"/>
              <a:t>‹#›</a:t>
            </a:fld>
            <a:endParaRPr lang="en-US"/>
          </a:p>
        </p:txBody>
      </p:sp>
    </p:spTree>
    <p:extLst>
      <p:ext uri="{BB962C8B-B14F-4D97-AF65-F5344CB8AC3E}">
        <p14:creationId xmlns:p14="http://schemas.microsoft.com/office/powerpoint/2010/main" val="4255325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ravelthewholeworld.org/2016/06/doctors-explain-how-hiking-actually-changes-our-brains.html"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3.0/"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6577F-DB34-ACF9-E4DD-89D0C6835D7F}"/>
              </a:ext>
            </a:extLst>
          </p:cNvPr>
          <p:cNvSpPr>
            <a:spLocks noGrp="1"/>
          </p:cNvSpPr>
          <p:nvPr>
            <p:ph type="ctrTitle"/>
          </p:nvPr>
        </p:nvSpPr>
        <p:spPr>
          <a:xfrm>
            <a:off x="1524000" y="515008"/>
            <a:ext cx="9144000" cy="1294265"/>
          </a:xfrm>
        </p:spPr>
        <p:txBody>
          <a:bodyPr>
            <a:normAutofit fontScale="90000"/>
          </a:bodyPr>
          <a:lstStyle/>
          <a:p>
            <a:r>
              <a:rPr lang="en-US" sz="4000" dirty="0"/>
              <a:t>Hiking Trails along Fields and Forests above  the</a:t>
            </a:r>
            <a:br>
              <a:rPr lang="en-US" sz="4000" dirty="0"/>
            </a:br>
            <a:r>
              <a:rPr lang="en-US" sz="4000" dirty="0"/>
              <a:t>Plymouth / Carver Aquifer</a:t>
            </a:r>
          </a:p>
        </p:txBody>
      </p:sp>
      <p:pic>
        <p:nvPicPr>
          <p:cNvPr id="11" name="Picture 10">
            <a:extLst>
              <a:ext uri="{FF2B5EF4-FFF2-40B4-BE49-F238E27FC236}">
                <a16:creationId xmlns:a16="http://schemas.microsoft.com/office/drawing/2014/main" id="{67838873-E07E-1AD2-13C2-715D8E9F4B7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884103" y="2189716"/>
            <a:ext cx="8174297" cy="4286390"/>
          </a:xfrm>
          <a:prstGeom prst="rect">
            <a:avLst/>
          </a:prstGeom>
        </p:spPr>
      </p:pic>
      <p:sp>
        <p:nvSpPr>
          <p:cNvPr id="12" name="TextBox 11">
            <a:extLst>
              <a:ext uri="{FF2B5EF4-FFF2-40B4-BE49-F238E27FC236}">
                <a16:creationId xmlns:a16="http://schemas.microsoft.com/office/drawing/2014/main" id="{9D100119-ECD3-2E7F-1E1B-EBE88D8D0A6A}"/>
              </a:ext>
            </a:extLst>
          </p:cNvPr>
          <p:cNvSpPr txBox="1"/>
          <p:nvPr/>
        </p:nvSpPr>
        <p:spPr>
          <a:xfrm>
            <a:off x="1977410" y="6245274"/>
            <a:ext cx="7229475" cy="230832"/>
          </a:xfrm>
          <a:prstGeom prst="rect">
            <a:avLst/>
          </a:prstGeom>
          <a:noFill/>
        </p:spPr>
        <p:txBody>
          <a:bodyPr wrap="square" rtlCol="0">
            <a:spAutoFit/>
          </a:bodyPr>
          <a:lstStyle/>
          <a:p>
            <a:r>
              <a:rPr lang="en-US" sz="900" dirty="0">
                <a:hlinkClick r:id="rId3" tooltip="http://www.travelthewholeworld.org/2016/06/doctors-explain-how-hiking-actually-changes-our-brains.html"/>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2105865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86173-D93D-6DAF-861F-C9E2737F28F4}"/>
              </a:ext>
            </a:extLst>
          </p:cNvPr>
          <p:cNvSpPr>
            <a:spLocks noGrp="1"/>
          </p:cNvSpPr>
          <p:nvPr>
            <p:ph type="title"/>
          </p:nvPr>
        </p:nvSpPr>
        <p:spPr>
          <a:xfrm>
            <a:off x="838200" y="607722"/>
            <a:ext cx="5553269" cy="866516"/>
          </a:xfrm>
        </p:spPr>
        <p:txBody>
          <a:bodyPr>
            <a:normAutofit fontScale="90000"/>
          </a:bodyPr>
          <a:lstStyle/>
          <a:p>
            <a:r>
              <a:rPr lang="en-US" dirty="0"/>
              <a:t>Plymouth Carver Aquifer</a:t>
            </a:r>
          </a:p>
        </p:txBody>
      </p:sp>
      <p:pic>
        <p:nvPicPr>
          <p:cNvPr id="5" name="Content Placeholder 4">
            <a:extLst>
              <a:ext uri="{FF2B5EF4-FFF2-40B4-BE49-F238E27FC236}">
                <a16:creationId xmlns:a16="http://schemas.microsoft.com/office/drawing/2014/main" id="{CA4D5389-EEA8-2351-CE66-115EB2F88D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43483" y="397170"/>
            <a:ext cx="4710317" cy="6095705"/>
          </a:xfrm>
        </p:spPr>
      </p:pic>
      <p:sp>
        <p:nvSpPr>
          <p:cNvPr id="3" name="TextBox 2">
            <a:extLst>
              <a:ext uri="{FF2B5EF4-FFF2-40B4-BE49-F238E27FC236}">
                <a16:creationId xmlns:a16="http://schemas.microsoft.com/office/drawing/2014/main" id="{0AD86643-2052-01E8-AFBD-D7E3B7C40040}"/>
              </a:ext>
            </a:extLst>
          </p:cNvPr>
          <p:cNvSpPr txBox="1"/>
          <p:nvPr/>
        </p:nvSpPr>
        <p:spPr>
          <a:xfrm>
            <a:off x="838200" y="1632857"/>
            <a:ext cx="5012094" cy="4524315"/>
          </a:xfrm>
          <a:prstGeom prst="rect">
            <a:avLst/>
          </a:prstGeom>
          <a:noFill/>
        </p:spPr>
        <p:txBody>
          <a:bodyPr wrap="square" rtlCol="0">
            <a:spAutoFit/>
          </a:bodyPr>
          <a:lstStyle/>
          <a:p>
            <a:r>
              <a:rPr lang="en-US" dirty="0"/>
              <a:t>A segment of the aquifer is pictured on the right</a:t>
            </a:r>
          </a:p>
          <a:p>
            <a:endParaRPr lang="en-US" dirty="0"/>
          </a:p>
          <a:p>
            <a:r>
              <a:rPr lang="en-US" dirty="0"/>
              <a:t>This segment is the Manomet section of Plymouth Illustrating the surface elements of bogs, ponds, and streams and the connections between them.</a:t>
            </a:r>
          </a:p>
          <a:p>
            <a:endParaRPr lang="en-US" dirty="0"/>
          </a:p>
          <a:p>
            <a:r>
              <a:rPr lang="en-US" dirty="0"/>
              <a:t>The driving force creating these components is the aquifer illustrated by the topographic groundwater elevation lines in the diagram. </a:t>
            </a:r>
          </a:p>
          <a:p>
            <a:endParaRPr lang="en-US" dirty="0"/>
          </a:p>
          <a:p>
            <a:r>
              <a:rPr lang="en-US" dirty="0"/>
              <a:t>When the ground surface is lower than the aquifer elevation these elements begin to appear and connect.</a:t>
            </a:r>
          </a:p>
          <a:p>
            <a:endParaRPr lang="en-US" dirty="0"/>
          </a:p>
          <a:p>
            <a:endParaRPr lang="en-US" dirty="0"/>
          </a:p>
          <a:p>
            <a:endParaRPr lang="en-US" dirty="0"/>
          </a:p>
        </p:txBody>
      </p:sp>
    </p:spTree>
    <p:extLst>
      <p:ext uri="{BB962C8B-B14F-4D97-AF65-F5344CB8AC3E}">
        <p14:creationId xmlns:p14="http://schemas.microsoft.com/office/powerpoint/2010/main" val="670591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FE178C-37CE-398B-2C65-9D52070B02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23111" y="71654"/>
            <a:ext cx="5130351" cy="6639278"/>
          </a:xfrm>
        </p:spPr>
      </p:pic>
      <p:sp>
        <p:nvSpPr>
          <p:cNvPr id="2" name="TextBox 1">
            <a:extLst>
              <a:ext uri="{FF2B5EF4-FFF2-40B4-BE49-F238E27FC236}">
                <a16:creationId xmlns:a16="http://schemas.microsoft.com/office/drawing/2014/main" id="{0A42692F-4DD7-50D6-1D30-9496B150108B}"/>
              </a:ext>
            </a:extLst>
          </p:cNvPr>
          <p:cNvSpPr txBox="1"/>
          <p:nvPr/>
        </p:nvSpPr>
        <p:spPr>
          <a:xfrm>
            <a:off x="438538" y="606490"/>
            <a:ext cx="5421085" cy="369332"/>
          </a:xfrm>
          <a:prstGeom prst="rect">
            <a:avLst/>
          </a:prstGeom>
          <a:noFill/>
        </p:spPr>
        <p:txBody>
          <a:bodyPr wrap="square" rtlCol="0">
            <a:spAutoFit/>
          </a:bodyPr>
          <a:lstStyle/>
          <a:p>
            <a:pPr algn="ctr"/>
            <a:r>
              <a:rPr lang="en-US" dirty="0"/>
              <a:t>Plymouth section of the Plymouth Carver Aquifer </a:t>
            </a:r>
          </a:p>
        </p:txBody>
      </p:sp>
      <p:sp>
        <p:nvSpPr>
          <p:cNvPr id="3" name="TextBox 2">
            <a:extLst>
              <a:ext uri="{FF2B5EF4-FFF2-40B4-BE49-F238E27FC236}">
                <a16:creationId xmlns:a16="http://schemas.microsoft.com/office/drawing/2014/main" id="{F028ADC2-AE01-07A6-4CC6-3D3B76987978}"/>
              </a:ext>
            </a:extLst>
          </p:cNvPr>
          <p:cNvSpPr txBox="1"/>
          <p:nvPr/>
        </p:nvSpPr>
        <p:spPr>
          <a:xfrm>
            <a:off x="895739" y="1287624"/>
            <a:ext cx="4673151" cy="1477328"/>
          </a:xfrm>
          <a:prstGeom prst="rect">
            <a:avLst/>
          </a:prstGeom>
          <a:noFill/>
        </p:spPr>
        <p:txBody>
          <a:bodyPr wrap="square" rtlCol="0">
            <a:spAutoFit/>
          </a:bodyPr>
          <a:lstStyle/>
          <a:p>
            <a:r>
              <a:rPr lang="en-US" dirty="0"/>
              <a:t>This aquifer is the source of many local ponds, and streams. The aquifer is represented by the topographic lines. As can be seen in the diagram ponds and streams result from the intersection of the surface with the aquifer. </a:t>
            </a:r>
          </a:p>
        </p:txBody>
      </p:sp>
      <p:sp>
        <p:nvSpPr>
          <p:cNvPr id="4" name="TextBox 3">
            <a:extLst>
              <a:ext uri="{FF2B5EF4-FFF2-40B4-BE49-F238E27FC236}">
                <a16:creationId xmlns:a16="http://schemas.microsoft.com/office/drawing/2014/main" id="{BA871069-1AE9-9ADB-6BBA-06D0B5BC0048}"/>
              </a:ext>
            </a:extLst>
          </p:cNvPr>
          <p:cNvSpPr txBox="1"/>
          <p:nvPr/>
        </p:nvSpPr>
        <p:spPr>
          <a:xfrm>
            <a:off x="181134" y="2966965"/>
            <a:ext cx="2967946" cy="1754326"/>
          </a:xfrm>
          <a:prstGeom prst="rect">
            <a:avLst/>
          </a:prstGeom>
          <a:noFill/>
        </p:spPr>
        <p:txBody>
          <a:bodyPr wrap="square" rtlCol="0">
            <a:spAutoFit/>
          </a:bodyPr>
          <a:lstStyle/>
          <a:p>
            <a:pPr algn="ctr"/>
            <a:r>
              <a:rPr lang="en-US" b="1" dirty="0"/>
              <a:t>Easterly flowing  streams</a:t>
            </a:r>
          </a:p>
          <a:p>
            <a:pPr algn="ctr"/>
            <a:r>
              <a:rPr lang="en-US" dirty="0"/>
              <a:t>Town Brook</a:t>
            </a:r>
          </a:p>
          <a:p>
            <a:pPr algn="ctr"/>
            <a:r>
              <a:rPr lang="en-US" dirty="0"/>
              <a:t>Eel River</a:t>
            </a:r>
          </a:p>
          <a:p>
            <a:pPr algn="ctr"/>
            <a:r>
              <a:rPr lang="en-US" dirty="0"/>
              <a:t>Bartlett Brook</a:t>
            </a:r>
          </a:p>
          <a:p>
            <a:pPr algn="ctr"/>
            <a:r>
              <a:rPr lang="en-US" dirty="0"/>
              <a:t>Indian Brook</a:t>
            </a:r>
          </a:p>
          <a:p>
            <a:pPr algn="ctr"/>
            <a:r>
              <a:rPr lang="en-US" dirty="0" err="1"/>
              <a:t>Savery</a:t>
            </a:r>
            <a:r>
              <a:rPr lang="en-US" dirty="0"/>
              <a:t> Brook</a:t>
            </a:r>
          </a:p>
        </p:txBody>
      </p:sp>
      <p:sp>
        <p:nvSpPr>
          <p:cNvPr id="6" name="TextBox 5">
            <a:extLst>
              <a:ext uri="{FF2B5EF4-FFF2-40B4-BE49-F238E27FC236}">
                <a16:creationId xmlns:a16="http://schemas.microsoft.com/office/drawing/2014/main" id="{EBD1BF9C-3C14-AF72-50F5-3EF3469056B8}"/>
              </a:ext>
            </a:extLst>
          </p:cNvPr>
          <p:cNvSpPr txBox="1"/>
          <p:nvPr/>
        </p:nvSpPr>
        <p:spPr>
          <a:xfrm>
            <a:off x="2914262" y="4601254"/>
            <a:ext cx="3181738" cy="1477328"/>
          </a:xfrm>
          <a:prstGeom prst="rect">
            <a:avLst/>
          </a:prstGeom>
          <a:noFill/>
        </p:spPr>
        <p:txBody>
          <a:bodyPr wrap="square" rtlCol="0">
            <a:spAutoFit/>
          </a:bodyPr>
          <a:lstStyle/>
          <a:p>
            <a:r>
              <a:rPr lang="en-US" b="1" dirty="0"/>
              <a:t>Southwesterly Flowing streams</a:t>
            </a:r>
          </a:p>
          <a:p>
            <a:pPr algn="ctr"/>
            <a:r>
              <a:rPr lang="en-US" dirty="0"/>
              <a:t>Herring River </a:t>
            </a:r>
          </a:p>
          <a:p>
            <a:pPr algn="ctr"/>
            <a:r>
              <a:rPr lang="en-US" dirty="0"/>
              <a:t>Agawam River </a:t>
            </a:r>
          </a:p>
          <a:p>
            <a:pPr algn="ctr"/>
            <a:r>
              <a:rPr lang="en-US" dirty="0" err="1"/>
              <a:t>Wankinko</a:t>
            </a:r>
            <a:r>
              <a:rPr lang="en-US" dirty="0"/>
              <a:t> River</a:t>
            </a:r>
          </a:p>
          <a:p>
            <a:pPr algn="ctr"/>
            <a:r>
              <a:rPr lang="en-US" dirty="0" err="1"/>
              <a:t>Weweantic</a:t>
            </a:r>
            <a:r>
              <a:rPr lang="en-US" dirty="0"/>
              <a:t> River</a:t>
            </a:r>
          </a:p>
        </p:txBody>
      </p:sp>
    </p:spTree>
    <p:extLst>
      <p:ext uri="{BB962C8B-B14F-4D97-AF65-F5344CB8AC3E}">
        <p14:creationId xmlns:p14="http://schemas.microsoft.com/office/powerpoint/2010/main" val="821965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84348A-796F-4862-EE82-9F0A042180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7899" y="0"/>
            <a:ext cx="8875057" cy="6857999"/>
          </a:xfrm>
        </p:spPr>
      </p:pic>
      <p:sp>
        <p:nvSpPr>
          <p:cNvPr id="2" name="TextBox 1">
            <a:extLst>
              <a:ext uri="{FF2B5EF4-FFF2-40B4-BE49-F238E27FC236}">
                <a16:creationId xmlns:a16="http://schemas.microsoft.com/office/drawing/2014/main" id="{AEAE0C35-6A6F-7133-DA01-A429BA5B090E}"/>
              </a:ext>
            </a:extLst>
          </p:cNvPr>
          <p:cNvSpPr txBox="1"/>
          <p:nvPr/>
        </p:nvSpPr>
        <p:spPr>
          <a:xfrm>
            <a:off x="114301" y="363681"/>
            <a:ext cx="3303598" cy="2277547"/>
          </a:xfrm>
          <a:prstGeom prst="rect">
            <a:avLst/>
          </a:prstGeom>
          <a:noFill/>
        </p:spPr>
        <p:txBody>
          <a:bodyPr wrap="square" rtlCol="0">
            <a:spAutoFit/>
          </a:bodyPr>
          <a:lstStyle/>
          <a:p>
            <a:pPr algn="ctr"/>
            <a:r>
              <a:rPr lang="en-US" dirty="0"/>
              <a:t>The Upper Eel River Watershed hike offers:</a:t>
            </a:r>
          </a:p>
          <a:p>
            <a:pPr algn="ctr"/>
            <a:endParaRPr lang="en-US" dirty="0"/>
          </a:p>
          <a:p>
            <a:r>
              <a:rPr lang="en-US" sz="1400" dirty="0"/>
              <a:t>Beautiful Pond views</a:t>
            </a:r>
          </a:p>
          <a:p>
            <a:r>
              <a:rPr lang="en-US" sz="1400" dirty="0"/>
              <a:t>Spectacular views from Pinnacle Hill</a:t>
            </a:r>
          </a:p>
          <a:p>
            <a:r>
              <a:rPr lang="en-US" sz="1400" dirty="0"/>
              <a:t>White Sandy Beach</a:t>
            </a:r>
          </a:p>
          <a:p>
            <a:r>
              <a:rPr lang="en-US" sz="1400" dirty="0"/>
              <a:t>Many miles of a woodland hike</a:t>
            </a:r>
          </a:p>
          <a:p>
            <a:r>
              <a:rPr lang="en-US" sz="1400" dirty="0"/>
              <a:t>Hilly terrain</a:t>
            </a:r>
          </a:p>
          <a:p>
            <a:r>
              <a:rPr lang="en-US" dirty="0"/>
              <a:t> </a:t>
            </a:r>
          </a:p>
        </p:txBody>
      </p:sp>
      <p:sp>
        <p:nvSpPr>
          <p:cNvPr id="4" name="TextBox 3">
            <a:extLst>
              <a:ext uri="{FF2B5EF4-FFF2-40B4-BE49-F238E27FC236}">
                <a16:creationId xmlns:a16="http://schemas.microsoft.com/office/drawing/2014/main" id="{2DE69EAA-31E0-79EB-25BE-6C779A7CC56E}"/>
              </a:ext>
            </a:extLst>
          </p:cNvPr>
          <p:cNvSpPr txBox="1"/>
          <p:nvPr/>
        </p:nvSpPr>
        <p:spPr>
          <a:xfrm>
            <a:off x="249382" y="2851080"/>
            <a:ext cx="2836718" cy="3539430"/>
          </a:xfrm>
          <a:prstGeom prst="rect">
            <a:avLst/>
          </a:prstGeom>
          <a:noFill/>
        </p:spPr>
        <p:txBody>
          <a:bodyPr wrap="square" rtlCol="0">
            <a:spAutoFit/>
          </a:bodyPr>
          <a:lstStyle/>
          <a:p>
            <a:r>
              <a:rPr lang="en-US" sz="1600" dirty="0"/>
              <a:t>The 7 mile hike begins on Long Pond Road at the Eel River parking lot proceeds west and then north to town conservation land.  Next the hike moves west and southwest to Little South and Great South Ponds with sandy beaches. Over Pinnacle hill for great </a:t>
            </a:r>
            <a:r>
              <a:rPr lang="en-US" sz="1600"/>
              <a:t>views then </a:t>
            </a:r>
            <a:r>
              <a:rPr lang="en-US" sz="1600" dirty="0"/>
              <a:t>on through the woods to the Great South and  Boot Pond connection. Finally an old cart path, then Fuller Farm Road to the parking lot</a:t>
            </a:r>
          </a:p>
        </p:txBody>
      </p:sp>
    </p:spTree>
    <p:extLst>
      <p:ext uri="{BB962C8B-B14F-4D97-AF65-F5344CB8AC3E}">
        <p14:creationId xmlns:p14="http://schemas.microsoft.com/office/powerpoint/2010/main" val="531567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68EEC1-DCF5-AB86-9F7C-DC9A60DE0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673" y="0"/>
            <a:ext cx="5299364" cy="6858000"/>
          </a:xfrm>
          <a:prstGeom prst="rect">
            <a:avLst/>
          </a:prstGeom>
        </p:spPr>
      </p:pic>
      <p:pic>
        <p:nvPicPr>
          <p:cNvPr id="6" name="Picture 2" descr="group of people walking on pathway between green grass background of tree">
            <a:extLst>
              <a:ext uri="{FF2B5EF4-FFF2-40B4-BE49-F238E27FC236}">
                <a16:creationId xmlns:a16="http://schemas.microsoft.com/office/drawing/2014/main" id="{0CED12E4-3C45-FB4F-7AB9-CBF51F669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609" y="1693719"/>
            <a:ext cx="4284108" cy="2857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A979186-D629-E424-E0A9-6054A103990C}"/>
              </a:ext>
            </a:extLst>
          </p:cNvPr>
          <p:cNvSpPr txBox="1"/>
          <p:nvPr/>
        </p:nvSpPr>
        <p:spPr>
          <a:xfrm>
            <a:off x="1132609" y="324489"/>
            <a:ext cx="4284108" cy="1508105"/>
          </a:xfrm>
          <a:prstGeom prst="rect">
            <a:avLst/>
          </a:prstGeom>
          <a:noFill/>
        </p:spPr>
        <p:txBody>
          <a:bodyPr wrap="square" rtlCol="0">
            <a:spAutoFit/>
          </a:bodyPr>
          <a:lstStyle/>
          <a:p>
            <a:pPr algn="ctr"/>
            <a:r>
              <a:rPr lang="en-US" dirty="0"/>
              <a:t>Cherry Pond Valley Hike offers:</a:t>
            </a:r>
          </a:p>
          <a:p>
            <a:r>
              <a:rPr lang="en-US" sz="1400" dirty="0"/>
              <a:t>Moderately hilly terrain</a:t>
            </a:r>
          </a:p>
          <a:p>
            <a:r>
              <a:rPr lang="en-US" sz="1400" dirty="0"/>
              <a:t>Hike through an ancient glacial valley</a:t>
            </a:r>
          </a:p>
          <a:p>
            <a:r>
              <a:rPr lang="en-US" sz="1400" dirty="0"/>
              <a:t>Many pond and kettle hole views</a:t>
            </a:r>
          </a:p>
          <a:p>
            <a:r>
              <a:rPr lang="en-US" sz="1400" dirty="0"/>
              <a:t>Small glacial depressions with unique vegetation</a:t>
            </a:r>
          </a:p>
          <a:p>
            <a:pPr algn="ctr"/>
            <a:endParaRPr lang="en-US" dirty="0"/>
          </a:p>
        </p:txBody>
      </p:sp>
      <p:sp>
        <p:nvSpPr>
          <p:cNvPr id="9" name="TextBox 8">
            <a:extLst>
              <a:ext uri="{FF2B5EF4-FFF2-40B4-BE49-F238E27FC236}">
                <a16:creationId xmlns:a16="http://schemas.microsoft.com/office/drawing/2014/main" id="{7D2EB518-D7C4-2613-1642-EE69A178EAB4}"/>
              </a:ext>
            </a:extLst>
          </p:cNvPr>
          <p:cNvSpPr txBox="1"/>
          <p:nvPr/>
        </p:nvSpPr>
        <p:spPr>
          <a:xfrm>
            <a:off x="624981" y="4717629"/>
            <a:ext cx="5299364" cy="1815882"/>
          </a:xfrm>
          <a:prstGeom prst="rect">
            <a:avLst/>
          </a:prstGeom>
          <a:noFill/>
        </p:spPr>
        <p:txBody>
          <a:bodyPr wrap="square" rtlCol="0">
            <a:spAutoFit/>
          </a:bodyPr>
          <a:lstStyle/>
          <a:p>
            <a:r>
              <a:rPr lang="en-US" sz="1600" dirty="0"/>
              <a:t>The 5 mile hike begins near College pond on Federal Road. Proceeds to the north through native forest to a large long depression, perhaps an ancient glacial lake. Proceeding south the land rises to a white pine forest then through fields to a number of kettle hole ponds. The string of ponds establishing the headwater of the </a:t>
            </a:r>
            <a:r>
              <a:rPr lang="en-US" sz="1600" dirty="0" err="1"/>
              <a:t>Wankinko</a:t>
            </a:r>
            <a:r>
              <a:rPr lang="en-US" sz="1600" dirty="0"/>
              <a:t> River at the forest headquarters  </a:t>
            </a:r>
          </a:p>
        </p:txBody>
      </p:sp>
    </p:spTree>
    <p:extLst>
      <p:ext uri="{BB962C8B-B14F-4D97-AF65-F5344CB8AC3E}">
        <p14:creationId xmlns:p14="http://schemas.microsoft.com/office/powerpoint/2010/main" val="588607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59125C-24B5-38DE-87E6-42A436A5F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2863" y="31367"/>
            <a:ext cx="5299364" cy="6858000"/>
          </a:xfrm>
          <a:prstGeom prst="rect">
            <a:avLst/>
          </a:prstGeom>
        </p:spPr>
      </p:pic>
      <p:pic>
        <p:nvPicPr>
          <p:cNvPr id="9" name="Picture 8">
            <a:extLst>
              <a:ext uri="{FF2B5EF4-FFF2-40B4-BE49-F238E27FC236}">
                <a16:creationId xmlns:a16="http://schemas.microsoft.com/office/drawing/2014/main" id="{4D6FEF2A-1B86-A2C1-F7B3-23F17F37387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7200" y="1620788"/>
            <a:ext cx="5226627" cy="2810163"/>
          </a:xfrm>
          <a:prstGeom prst="rect">
            <a:avLst/>
          </a:prstGeom>
        </p:spPr>
      </p:pic>
      <p:sp>
        <p:nvSpPr>
          <p:cNvPr id="10" name="TextBox 9">
            <a:extLst>
              <a:ext uri="{FF2B5EF4-FFF2-40B4-BE49-F238E27FC236}">
                <a16:creationId xmlns:a16="http://schemas.microsoft.com/office/drawing/2014/main" id="{532B3D67-240B-3CB0-E68A-5BC77780C4D7}"/>
              </a:ext>
            </a:extLst>
          </p:cNvPr>
          <p:cNvSpPr txBox="1"/>
          <p:nvPr/>
        </p:nvSpPr>
        <p:spPr>
          <a:xfrm>
            <a:off x="886691" y="249382"/>
            <a:ext cx="4391891" cy="1354217"/>
          </a:xfrm>
          <a:prstGeom prst="rect">
            <a:avLst/>
          </a:prstGeom>
          <a:noFill/>
        </p:spPr>
        <p:txBody>
          <a:bodyPr wrap="square" rtlCol="0">
            <a:spAutoFit/>
          </a:bodyPr>
          <a:lstStyle/>
          <a:p>
            <a:pPr algn="ctr"/>
            <a:r>
              <a:rPr lang="en-US" dirty="0" err="1"/>
              <a:t>Redbrook</a:t>
            </a:r>
            <a:r>
              <a:rPr lang="en-US" dirty="0"/>
              <a:t> Hike Offers</a:t>
            </a:r>
          </a:p>
          <a:p>
            <a:r>
              <a:rPr lang="en-US" sz="1600" dirty="0"/>
              <a:t>Flat terrain</a:t>
            </a:r>
          </a:p>
          <a:p>
            <a:r>
              <a:rPr lang="en-US" sz="1600" dirty="0"/>
              <a:t>Wonderful stream and bog views</a:t>
            </a:r>
          </a:p>
          <a:p>
            <a:r>
              <a:rPr lang="en-US" sz="1600" dirty="0" err="1"/>
              <a:t>Redbrook</a:t>
            </a:r>
            <a:r>
              <a:rPr lang="en-US" sz="1600" dirty="0"/>
              <a:t> village</a:t>
            </a:r>
          </a:p>
          <a:p>
            <a:r>
              <a:rPr lang="en-US" sz="1600" dirty="0"/>
              <a:t>Agawam River dam</a:t>
            </a:r>
          </a:p>
        </p:txBody>
      </p:sp>
      <p:sp>
        <p:nvSpPr>
          <p:cNvPr id="12" name="TextBox 11">
            <a:extLst>
              <a:ext uri="{FF2B5EF4-FFF2-40B4-BE49-F238E27FC236}">
                <a16:creationId xmlns:a16="http://schemas.microsoft.com/office/drawing/2014/main" id="{66BF7C1D-D18B-B4B4-EF77-DD8AD2A6CB52}"/>
              </a:ext>
            </a:extLst>
          </p:cNvPr>
          <p:cNvSpPr txBox="1"/>
          <p:nvPr/>
        </p:nvSpPr>
        <p:spPr>
          <a:xfrm>
            <a:off x="348094" y="4577293"/>
            <a:ext cx="5896842" cy="1754326"/>
          </a:xfrm>
          <a:prstGeom prst="rect">
            <a:avLst/>
          </a:prstGeom>
          <a:noFill/>
        </p:spPr>
        <p:txBody>
          <a:bodyPr wrap="square" rtlCol="0">
            <a:spAutoFit/>
          </a:bodyPr>
          <a:lstStyle/>
          <a:p>
            <a:r>
              <a:rPr lang="en-US" dirty="0"/>
              <a:t>This 6 mile hike proceeds south at Halfway Pond, headwater of the Agawam river. The trail follows the river past </a:t>
            </a:r>
            <a:r>
              <a:rPr lang="en-US" dirty="0" err="1"/>
              <a:t>Redbrook</a:t>
            </a:r>
            <a:r>
              <a:rPr lang="en-US" dirty="0"/>
              <a:t> Village along bog roads and woodland footpaths near the dam. The dam is on the Plymouth Wareham town boundary.  Then the hike shifts to the north along Agawam Rd, the Myles Standish State Forest boundary, back to Halfway Pond.</a:t>
            </a:r>
          </a:p>
        </p:txBody>
      </p:sp>
    </p:spTree>
    <p:extLst>
      <p:ext uri="{BB962C8B-B14F-4D97-AF65-F5344CB8AC3E}">
        <p14:creationId xmlns:p14="http://schemas.microsoft.com/office/powerpoint/2010/main" val="99035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7" name="Picture 6" descr="Photographing in nature">
            <a:extLst>
              <a:ext uri="{FF2B5EF4-FFF2-40B4-BE49-F238E27FC236}">
                <a16:creationId xmlns:a16="http://schemas.microsoft.com/office/drawing/2014/main" id="{6B0AA946-49BC-D106-2680-8560ACAAA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072" y="1513638"/>
            <a:ext cx="5974774" cy="3982210"/>
          </a:xfrm>
          <a:prstGeom prst="rect">
            <a:avLst/>
          </a:prstGeom>
        </p:spPr>
      </p:pic>
      <p:sp>
        <p:nvSpPr>
          <p:cNvPr id="9" name="TextBox 8">
            <a:extLst>
              <a:ext uri="{FF2B5EF4-FFF2-40B4-BE49-F238E27FC236}">
                <a16:creationId xmlns:a16="http://schemas.microsoft.com/office/drawing/2014/main" id="{82DB4BED-4D4E-7FC9-514C-6450FDD17092}"/>
              </a:ext>
            </a:extLst>
          </p:cNvPr>
          <p:cNvSpPr txBox="1"/>
          <p:nvPr/>
        </p:nvSpPr>
        <p:spPr>
          <a:xfrm>
            <a:off x="1423555" y="301336"/>
            <a:ext cx="8447809" cy="1077218"/>
          </a:xfrm>
          <a:prstGeom prst="rect">
            <a:avLst/>
          </a:prstGeom>
          <a:noFill/>
        </p:spPr>
        <p:txBody>
          <a:bodyPr wrap="square" rtlCol="0">
            <a:spAutoFit/>
          </a:bodyPr>
          <a:lstStyle/>
          <a:p>
            <a:pPr algn="ctr"/>
            <a:r>
              <a:rPr lang="en-US" sz="3200" dirty="0"/>
              <a:t>Hiking trips are plentiful above the Plymouth/Carver Aquifer</a:t>
            </a:r>
          </a:p>
        </p:txBody>
      </p:sp>
      <p:sp>
        <p:nvSpPr>
          <p:cNvPr id="10" name="TextBox 9">
            <a:extLst>
              <a:ext uri="{FF2B5EF4-FFF2-40B4-BE49-F238E27FC236}">
                <a16:creationId xmlns:a16="http://schemas.microsoft.com/office/drawing/2014/main" id="{46E13B4B-06C1-A645-E999-4A936FE5975D}"/>
              </a:ext>
            </a:extLst>
          </p:cNvPr>
          <p:cNvSpPr txBox="1"/>
          <p:nvPr/>
        </p:nvSpPr>
        <p:spPr>
          <a:xfrm>
            <a:off x="1517074" y="5746173"/>
            <a:ext cx="8354290" cy="369332"/>
          </a:xfrm>
          <a:prstGeom prst="rect">
            <a:avLst/>
          </a:prstGeom>
          <a:noFill/>
        </p:spPr>
        <p:txBody>
          <a:bodyPr wrap="square" rtlCol="0">
            <a:spAutoFit/>
          </a:bodyPr>
          <a:lstStyle/>
          <a:p>
            <a:pPr algn="ctr"/>
            <a:r>
              <a:rPr lang="en-US" dirty="0"/>
              <a:t>with many opportunities for adventure</a:t>
            </a:r>
          </a:p>
        </p:txBody>
      </p:sp>
    </p:spTree>
    <p:extLst>
      <p:ext uri="{BB962C8B-B14F-4D97-AF65-F5344CB8AC3E}">
        <p14:creationId xmlns:p14="http://schemas.microsoft.com/office/powerpoint/2010/main" val="355858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467</Words>
  <Application>Microsoft Office PowerPoint</Application>
  <PresentationFormat>Widescreen</PresentationFormat>
  <Paragraphs>47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Hiking Trails along Fields and Forests above  the Plymouth / Carver Aquifer</vt:lpstr>
      <vt:lpstr>Plymouth Carver Aquifer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MVP Hiking</dc:title>
  <dc:creator>Malcolm MacGregor</dc:creator>
  <cp:lastModifiedBy>Dickinson, Andrea</cp:lastModifiedBy>
  <cp:revision>9</cp:revision>
  <dcterms:created xsi:type="dcterms:W3CDTF">2022-06-26T20:18:49Z</dcterms:created>
  <dcterms:modified xsi:type="dcterms:W3CDTF">2022-08-22T14:34:01Z</dcterms:modified>
</cp:coreProperties>
</file>